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429" r:id="rId2"/>
    <p:sldId id="430" r:id="rId3"/>
    <p:sldId id="347" r:id="rId4"/>
    <p:sldId id="393" r:id="rId5"/>
    <p:sldId id="394" r:id="rId6"/>
    <p:sldId id="296" r:id="rId7"/>
    <p:sldId id="294" r:id="rId8"/>
    <p:sldId id="398" r:id="rId9"/>
    <p:sldId id="297" r:id="rId10"/>
    <p:sldId id="424" r:id="rId11"/>
    <p:sldId id="378" r:id="rId12"/>
    <p:sldId id="300" r:id="rId13"/>
    <p:sldId id="379" r:id="rId14"/>
    <p:sldId id="425" r:id="rId15"/>
    <p:sldId id="428" r:id="rId16"/>
    <p:sldId id="363" r:id="rId17"/>
    <p:sldId id="364" r:id="rId18"/>
    <p:sldId id="433" r:id="rId19"/>
    <p:sldId id="366" r:id="rId20"/>
    <p:sldId id="367" r:id="rId21"/>
    <p:sldId id="370" r:id="rId22"/>
    <p:sldId id="380" r:id="rId23"/>
    <p:sldId id="381" r:id="rId24"/>
    <p:sldId id="382" r:id="rId25"/>
    <p:sldId id="383" r:id="rId26"/>
    <p:sldId id="390" r:id="rId27"/>
    <p:sldId id="391" r:id="rId28"/>
    <p:sldId id="304" r:id="rId29"/>
    <p:sldId id="399" r:id="rId30"/>
    <p:sldId id="305" r:id="rId31"/>
    <p:sldId id="306" r:id="rId32"/>
    <p:sldId id="400" r:id="rId33"/>
    <p:sldId id="401" r:id="rId34"/>
    <p:sldId id="402" r:id="rId35"/>
    <p:sldId id="395" r:id="rId36"/>
    <p:sldId id="396" r:id="rId37"/>
    <p:sldId id="397" r:id="rId38"/>
    <p:sldId id="403" r:id="rId39"/>
    <p:sldId id="404" r:id="rId40"/>
    <p:sldId id="40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0D38DF-C4C1-4281-B0C3-CE3F3A10E7B2}" type="datetimeFigureOut">
              <a:rPr lang="en-IN" smtClean="0"/>
              <a:t>19-04-2023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CB052B-423B-48AB-82EF-5F7678AC91D8}" type="slidenum">
              <a:rPr lang="en-IN" smtClean="0"/>
              <a:t>‹#›</a:t>
            </a:fld>
            <a:endParaRPr lang="en-IN"/>
          </a:p>
        </p:txBody>
      </p:sp>
    </p:spTree>
    <p:extLst>
      <p:ext uri="{BB962C8B-B14F-4D97-AF65-F5344CB8AC3E}">
        <p14:creationId xmlns:p14="http://schemas.microsoft.com/office/powerpoint/2010/main" val="3756623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ED0BCA70-3447-CBDD-C7F5-27426B42BF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MT Extra Bold" pitchFamily="18" charset="0"/>
              </a:defRPr>
            </a:lvl1pPr>
            <a:lvl2pPr marL="742950" indent="-285750">
              <a:defRPr>
                <a:solidFill>
                  <a:schemeClr val="tx1"/>
                </a:solidFill>
                <a:latin typeface="Times New Roman MT Extra Bold" pitchFamily="18" charset="0"/>
              </a:defRPr>
            </a:lvl2pPr>
            <a:lvl3pPr marL="1143000" indent="-228600">
              <a:defRPr>
                <a:solidFill>
                  <a:schemeClr val="tx1"/>
                </a:solidFill>
                <a:latin typeface="Times New Roman MT Extra Bold" pitchFamily="18" charset="0"/>
              </a:defRPr>
            </a:lvl3pPr>
            <a:lvl4pPr marL="1600200" indent="-228600">
              <a:defRPr>
                <a:solidFill>
                  <a:schemeClr val="tx1"/>
                </a:solidFill>
                <a:latin typeface="Times New Roman MT Extra Bold" pitchFamily="18" charset="0"/>
              </a:defRPr>
            </a:lvl4pPr>
            <a:lvl5pPr marL="2057400" indent="-228600">
              <a:defRPr>
                <a:solidFill>
                  <a:schemeClr val="tx1"/>
                </a:solidFill>
                <a:latin typeface="Times New Roman MT Extra Bold" pitchFamily="18" charset="0"/>
              </a:defRPr>
            </a:lvl5pPr>
            <a:lvl6pPr marL="2514600" indent="-228600" eaLnBrk="0" fontAlgn="base" hangingPunct="0">
              <a:spcBef>
                <a:spcPct val="0"/>
              </a:spcBef>
              <a:spcAft>
                <a:spcPct val="0"/>
              </a:spcAft>
              <a:defRPr>
                <a:solidFill>
                  <a:schemeClr val="tx1"/>
                </a:solidFill>
                <a:latin typeface="Times New Roman MT Extra Bold" pitchFamily="18" charset="0"/>
              </a:defRPr>
            </a:lvl6pPr>
            <a:lvl7pPr marL="2971800" indent="-228600" eaLnBrk="0" fontAlgn="base" hangingPunct="0">
              <a:spcBef>
                <a:spcPct val="0"/>
              </a:spcBef>
              <a:spcAft>
                <a:spcPct val="0"/>
              </a:spcAft>
              <a:defRPr>
                <a:solidFill>
                  <a:schemeClr val="tx1"/>
                </a:solidFill>
                <a:latin typeface="Times New Roman MT Extra Bold" pitchFamily="18" charset="0"/>
              </a:defRPr>
            </a:lvl7pPr>
            <a:lvl8pPr marL="3429000" indent="-228600" eaLnBrk="0" fontAlgn="base" hangingPunct="0">
              <a:spcBef>
                <a:spcPct val="0"/>
              </a:spcBef>
              <a:spcAft>
                <a:spcPct val="0"/>
              </a:spcAft>
              <a:defRPr>
                <a:solidFill>
                  <a:schemeClr val="tx1"/>
                </a:solidFill>
                <a:latin typeface="Times New Roman MT Extra Bold" pitchFamily="18" charset="0"/>
              </a:defRPr>
            </a:lvl8pPr>
            <a:lvl9pPr marL="3886200" indent="-228600" eaLnBrk="0" fontAlgn="base" hangingPunct="0">
              <a:spcBef>
                <a:spcPct val="0"/>
              </a:spcBef>
              <a:spcAft>
                <a:spcPct val="0"/>
              </a:spcAft>
              <a:defRPr>
                <a:solidFill>
                  <a:schemeClr val="tx1"/>
                </a:solidFill>
                <a:latin typeface="Times New Roman MT Extra Bold" pitchFamily="18" charset="0"/>
              </a:defRPr>
            </a:lvl9pPr>
          </a:lstStyle>
          <a:p>
            <a:fld id="{63376240-F84A-496D-B10E-1EE6EB7C96CD}" type="slidenum">
              <a:rPr lang="en-US" altLang="en-US">
                <a:latin typeface="Arial" panose="020B0604020202020204" pitchFamily="34" charset="0"/>
              </a:rPr>
              <a:pPr/>
              <a:t>18</a:t>
            </a:fld>
            <a:endParaRPr lang="en-US" altLang="en-US">
              <a:latin typeface="Arial" panose="020B0604020202020204" pitchFamily="34" charset="0"/>
            </a:endParaRPr>
          </a:p>
        </p:txBody>
      </p:sp>
      <p:sp>
        <p:nvSpPr>
          <p:cNvPr id="44035" name="Rectangle 2">
            <a:extLst>
              <a:ext uri="{FF2B5EF4-FFF2-40B4-BE49-F238E27FC236}">
                <a16:creationId xmlns:a16="http://schemas.microsoft.com/office/drawing/2014/main" id="{D6D79734-F859-747D-B166-8E66CED70D18}"/>
              </a:ext>
            </a:extLst>
          </p:cNvPr>
          <p:cNvSpPr>
            <a:spLocks noRot="1" noChangeArrowheads="1" noTextEdit="1"/>
          </p:cNvSpPr>
          <p:nvPr>
            <p:ph type="sldImg"/>
          </p:nvPr>
        </p:nvSpPr>
        <p:spPr>
          <a:ln/>
        </p:spPr>
      </p:sp>
      <p:sp>
        <p:nvSpPr>
          <p:cNvPr id="44036" name="Rectangle 3">
            <a:extLst>
              <a:ext uri="{FF2B5EF4-FFF2-40B4-BE49-F238E27FC236}">
                <a16:creationId xmlns:a16="http://schemas.microsoft.com/office/drawing/2014/main" id="{7792D867-CC5A-D93A-5628-75D5456E16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D91EA-D894-089C-3564-2B3F00FBAC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659D6FD-CEA0-6DCA-A862-D3F7F181EA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1FABFB4-C946-3E66-86AC-1CB9481D6EA8}"/>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5" name="Footer Placeholder 4">
            <a:extLst>
              <a:ext uri="{FF2B5EF4-FFF2-40B4-BE49-F238E27FC236}">
                <a16:creationId xmlns:a16="http://schemas.microsoft.com/office/drawing/2014/main" id="{8487F811-E5D4-7800-8BC8-A57267A96B8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0316BBE-0ADD-CC40-4D26-93B1BA4A0310}"/>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3051244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72C71-1E81-707A-4662-862FB4C3CDE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B1109EE-DFCF-4C63-EB49-EC9F1AE5D7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1E22E9A-CF6D-BF31-B920-ACE3B9A819B1}"/>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5" name="Footer Placeholder 4">
            <a:extLst>
              <a:ext uri="{FF2B5EF4-FFF2-40B4-BE49-F238E27FC236}">
                <a16:creationId xmlns:a16="http://schemas.microsoft.com/office/drawing/2014/main" id="{CE49A305-3B4F-525D-AB8E-6090AAC3B8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4DBE3E6-D9CC-09CC-F88D-9940B684FACE}"/>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57089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45D27F-BE6C-8F2B-6046-E4BD5479B2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3E8A643-D76D-08F6-9845-D872985899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9B29CF8-BB09-D630-116C-8A1070A94596}"/>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5" name="Footer Placeholder 4">
            <a:extLst>
              <a:ext uri="{FF2B5EF4-FFF2-40B4-BE49-F238E27FC236}">
                <a16:creationId xmlns:a16="http://schemas.microsoft.com/office/drawing/2014/main" id="{C9EEC749-81B9-AD75-B714-C80ADC1DEC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1DE481-96A2-7534-F9B5-A2CDA9708E7A}"/>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867744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43016D21-75BF-C68B-2A09-9E5144BCC5F6}"/>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4808BB2D-4FCC-85DA-AE7E-0AC5458F6B5B}"/>
              </a:ext>
            </a:extLst>
          </p:cNvPr>
          <p:cNvSpPr>
            <a:spLocks noGrp="1" noChangeArrowheads="1"/>
          </p:cNvSpPr>
          <p:nvPr>
            <p:ph type="sldNum" sz="quarter" idx="11"/>
          </p:nvPr>
        </p:nvSpPr>
        <p:spPr>
          <a:ln/>
        </p:spPr>
        <p:txBody>
          <a:bodyPr/>
          <a:lstStyle>
            <a:lvl1pPr>
              <a:defRPr/>
            </a:lvl1pPr>
          </a:lstStyle>
          <a:p>
            <a:fld id="{7058B968-F751-4F27-AC48-9DE7B7D7BDD1}" type="slidenum">
              <a:rPr lang="en-US" altLang="en-US"/>
              <a:pPr/>
              <a:t>‹#›</a:t>
            </a:fld>
            <a:endParaRPr lang="en-US" altLang="en-US"/>
          </a:p>
        </p:txBody>
      </p:sp>
      <p:sp>
        <p:nvSpPr>
          <p:cNvPr id="7" name="Rectangle 16">
            <a:extLst>
              <a:ext uri="{FF2B5EF4-FFF2-40B4-BE49-F238E27FC236}">
                <a16:creationId xmlns:a16="http://schemas.microsoft.com/office/drawing/2014/main" id="{660DE1A9-EAFA-6986-C5F7-47F8F1EDA72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2167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E8DDA-13AC-3BEE-F50F-4225D8E4D0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AE5FC4C-BD78-80BE-054D-6EF46418C9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A6BE4C4-FE9D-5347-1748-AFE6DC214B64}"/>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5" name="Footer Placeholder 4">
            <a:extLst>
              <a:ext uri="{FF2B5EF4-FFF2-40B4-BE49-F238E27FC236}">
                <a16:creationId xmlns:a16="http://schemas.microsoft.com/office/drawing/2014/main" id="{86DE0634-4F4A-80C2-6000-69BB60B22C6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D8534DD-5C27-CE3D-158E-E1E1BC8FA8F4}"/>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3875312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9482B-F133-D69E-22E1-F7D0C2FE57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4F7E7E9-26F8-9243-66E7-4BD105704C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E99449-F3BE-D2BA-0FFC-FD454DA76669}"/>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5" name="Footer Placeholder 4">
            <a:extLst>
              <a:ext uri="{FF2B5EF4-FFF2-40B4-BE49-F238E27FC236}">
                <a16:creationId xmlns:a16="http://schemas.microsoft.com/office/drawing/2014/main" id="{722001D5-7535-3540-7759-E9ED5C083A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009F2AB-691E-65BC-5A94-0731137B90FE}"/>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259251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2677C-B181-8882-76A9-BB8A0756D74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95355CA-E80D-4232-F87F-7E91A2B4AA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082042B-4EE1-CF85-52EE-CFABBD8DF9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0606354-31A1-0008-E899-24A2273F136F}"/>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6" name="Footer Placeholder 5">
            <a:extLst>
              <a:ext uri="{FF2B5EF4-FFF2-40B4-BE49-F238E27FC236}">
                <a16:creationId xmlns:a16="http://schemas.microsoft.com/office/drawing/2014/main" id="{3FAD5182-1EFC-E497-211D-5ADD43F97ED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29E7E4B-BD76-DF6B-E882-7BC1EAC44046}"/>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1496348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8EC7C-1FD9-93BE-CC18-32BBB44A370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AB4257E-55FF-6F3F-B172-FC0437EB43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FD12E6-0684-23BC-7D67-6DE1CBDF6E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D6E8E0A-09AC-9C2E-1315-15884780D5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0F99AD-B53B-A252-E54A-BD8A0BFBD6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1C12B44-AD3A-AEBE-32B3-74F278F80B08}"/>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8" name="Footer Placeholder 7">
            <a:extLst>
              <a:ext uri="{FF2B5EF4-FFF2-40B4-BE49-F238E27FC236}">
                <a16:creationId xmlns:a16="http://schemas.microsoft.com/office/drawing/2014/main" id="{772C2F5C-2F5E-4E5A-A686-E9BF0A877F8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CDFAE43-399C-8F79-855B-D5168048F312}"/>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299414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43932-CC04-2AA0-B31B-C29CD16E5AB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F57BED0-CB01-0235-177B-FA35C0EAE56B}"/>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4" name="Footer Placeholder 3">
            <a:extLst>
              <a:ext uri="{FF2B5EF4-FFF2-40B4-BE49-F238E27FC236}">
                <a16:creationId xmlns:a16="http://schemas.microsoft.com/office/drawing/2014/main" id="{AAC62FE6-2B2E-2CD5-E6BC-184FC8C6FCF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3B9044D-BEDC-536F-8EA2-D654CA924BFE}"/>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2458319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01D92C-9564-FBC0-272E-F6DECD0A96CA}"/>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3" name="Footer Placeholder 2">
            <a:extLst>
              <a:ext uri="{FF2B5EF4-FFF2-40B4-BE49-F238E27FC236}">
                <a16:creationId xmlns:a16="http://schemas.microsoft.com/office/drawing/2014/main" id="{64EAA15E-E3C2-AE54-DA3B-A5F7DE4CC88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4E3CCB0-3E7D-B26B-779D-68C93EB7D500}"/>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176537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1C751-4054-96B1-ED1B-4BB31FD192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390A1A6-52DF-983B-980E-AF430F5CD6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49A5950-1AD5-9095-1D16-17C25BAEAD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708A1C-220B-51B4-FBC9-CC1E242233F8}"/>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6" name="Footer Placeholder 5">
            <a:extLst>
              <a:ext uri="{FF2B5EF4-FFF2-40B4-BE49-F238E27FC236}">
                <a16:creationId xmlns:a16="http://schemas.microsoft.com/office/drawing/2014/main" id="{2439EB8E-BAFF-045C-4385-37298C55484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2E2EA56-CCFB-586D-EAEF-49735E5CCE30}"/>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191476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322D8-ECBC-E3F1-CCB3-85B4642ED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5DA4B68-4D77-A17A-5802-9757F6FBD9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3993DFB-C974-95CC-6AC0-86D5D4488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71B585-0A0D-A5FC-6E68-AF858021787F}"/>
              </a:ext>
            </a:extLst>
          </p:cNvPr>
          <p:cNvSpPr>
            <a:spLocks noGrp="1"/>
          </p:cNvSpPr>
          <p:nvPr>
            <p:ph type="dt" sz="half" idx="10"/>
          </p:nvPr>
        </p:nvSpPr>
        <p:spPr/>
        <p:txBody>
          <a:bodyPr/>
          <a:lstStyle/>
          <a:p>
            <a:fld id="{866D391E-D02C-4C93-8F72-5C008D73D17D}" type="datetimeFigureOut">
              <a:rPr lang="en-IN" smtClean="0"/>
              <a:t>19-04-2023</a:t>
            </a:fld>
            <a:endParaRPr lang="en-IN"/>
          </a:p>
        </p:txBody>
      </p:sp>
      <p:sp>
        <p:nvSpPr>
          <p:cNvPr id="6" name="Footer Placeholder 5">
            <a:extLst>
              <a:ext uri="{FF2B5EF4-FFF2-40B4-BE49-F238E27FC236}">
                <a16:creationId xmlns:a16="http://schemas.microsoft.com/office/drawing/2014/main" id="{A430563C-F16A-9E56-4F5E-3794E9A05B2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CC17443-704F-5653-62DC-A759CE5824E5}"/>
              </a:ext>
            </a:extLst>
          </p:cNvPr>
          <p:cNvSpPr>
            <a:spLocks noGrp="1"/>
          </p:cNvSpPr>
          <p:nvPr>
            <p:ph type="sldNum" sz="quarter" idx="12"/>
          </p:nvPr>
        </p:nvSpPr>
        <p:spPr/>
        <p:txBody>
          <a:bodyPr/>
          <a:lstStyle/>
          <a:p>
            <a:fld id="{B29D7698-90FB-4C3A-8E49-E9DF58B9DE75}" type="slidenum">
              <a:rPr lang="en-IN" smtClean="0"/>
              <a:t>‹#›</a:t>
            </a:fld>
            <a:endParaRPr lang="en-IN"/>
          </a:p>
        </p:txBody>
      </p:sp>
    </p:spTree>
    <p:extLst>
      <p:ext uri="{BB962C8B-B14F-4D97-AF65-F5344CB8AC3E}">
        <p14:creationId xmlns:p14="http://schemas.microsoft.com/office/powerpoint/2010/main" val="378604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6A23D2-90E8-6E5A-53C6-338EBD159F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7E60514-A950-106C-94A1-D3B661ECE0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9CD30FC-0167-7AFD-EC50-C15EB3F0A4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D391E-D02C-4C93-8F72-5C008D73D17D}" type="datetimeFigureOut">
              <a:rPr lang="en-IN" smtClean="0"/>
              <a:t>19-04-2023</a:t>
            </a:fld>
            <a:endParaRPr lang="en-IN"/>
          </a:p>
        </p:txBody>
      </p:sp>
      <p:sp>
        <p:nvSpPr>
          <p:cNvPr id="5" name="Footer Placeholder 4">
            <a:extLst>
              <a:ext uri="{FF2B5EF4-FFF2-40B4-BE49-F238E27FC236}">
                <a16:creationId xmlns:a16="http://schemas.microsoft.com/office/drawing/2014/main" id="{6BF7B6A0-C142-31EF-F1C9-A1AD3FE343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D1B8EAE-2F20-8541-6D84-31C6A51708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D7698-90FB-4C3A-8E49-E9DF58B9DE75}" type="slidenum">
              <a:rPr lang="en-IN" smtClean="0"/>
              <a:t>‹#›</a:t>
            </a:fld>
            <a:endParaRPr lang="en-IN"/>
          </a:p>
        </p:txBody>
      </p:sp>
    </p:spTree>
    <p:extLst>
      <p:ext uri="{BB962C8B-B14F-4D97-AF65-F5344CB8AC3E}">
        <p14:creationId xmlns:p14="http://schemas.microsoft.com/office/powerpoint/2010/main" val="453358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1">
            <a:extLst>
              <a:ext uri="{FF2B5EF4-FFF2-40B4-BE49-F238E27FC236}">
                <a16:creationId xmlns:a16="http://schemas.microsoft.com/office/drawing/2014/main" id="{D3D99F54-D1C1-F222-621D-D6C0203354AA}"/>
              </a:ext>
            </a:extLst>
          </p:cNvPr>
          <p:cNvSpPr>
            <a:spLocks noGrp="1"/>
          </p:cNvSpPr>
          <p:nvPr>
            <p:ph type="subTitle" idx="1"/>
          </p:nvPr>
        </p:nvSpPr>
        <p:spPr>
          <a:xfrm>
            <a:off x="1800225" y="3260725"/>
            <a:ext cx="8153400" cy="3429000"/>
          </a:xfrm>
        </p:spPr>
        <p:txBody>
          <a:bodyPr>
            <a:normAutofit/>
          </a:bodyPr>
          <a:lstStyle/>
          <a:p>
            <a:r>
              <a:rPr lang="en-US" altLang="en-US" sz="5200" b="1" i="1" dirty="0">
                <a:latin typeface="Arial Black" panose="020B0A04020102020204" pitchFamily="34" charset="0"/>
              </a:rPr>
              <a:t>Root Canal Sealers</a:t>
            </a:r>
            <a:endParaRPr lang="en-US" altLang="en-US" sz="5200" dirty="0"/>
          </a:p>
          <a:p>
            <a:r>
              <a:rPr lang="en-US" altLang="en-US" sz="2800" dirty="0">
                <a:solidFill>
                  <a:srgbClr val="C00000"/>
                </a:solidFill>
              </a:rPr>
              <a:t>DEPARTMENT OF CONSERVATIVE DENTISTRY AND ENDODONTICS</a:t>
            </a:r>
            <a:endParaRPr lang="en-IN" altLang="en-US" sz="2800" dirty="0">
              <a:solidFill>
                <a:srgbClr val="C00000"/>
              </a:solidFill>
            </a:endParaRPr>
          </a:p>
        </p:txBody>
      </p:sp>
      <p:sp>
        <p:nvSpPr>
          <p:cNvPr id="7171" name="Title 2">
            <a:extLst>
              <a:ext uri="{FF2B5EF4-FFF2-40B4-BE49-F238E27FC236}">
                <a16:creationId xmlns:a16="http://schemas.microsoft.com/office/drawing/2014/main" id="{2C252752-7F9C-2B6D-8F92-70A669DA8EAD}"/>
              </a:ext>
            </a:extLst>
          </p:cNvPr>
          <p:cNvSpPr>
            <a:spLocks noGrp="1"/>
          </p:cNvSpPr>
          <p:nvPr>
            <p:ph type="ctrTitle"/>
          </p:nvPr>
        </p:nvSpPr>
        <p:spPr>
          <a:xfrm>
            <a:off x="4546600" y="1390650"/>
            <a:ext cx="5257800" cy="1752600"/>
          </a:xfrm>
        </p:spPr>
        <p:txBody>
          <a:bodyPr/>
          <a:lstStyle/>
          <a:p>
            <a:r>
              <a:rPr altLang="en-US" sz="2400" b="1"/>
              <a:t>RUNGTA COLLEGE OF DENTAL SCIENCES AND RESEARCH</a:t>
            </a:r>
            <a:endParaRPr lang="en-IN" altLang="en-US" sz="2400" b="1"/>
          </a:p>
        </p:txBody>
      </p:sp>
      <p:pic>
        <p:nvPicPr>
          <p:cNvPr id="7172" name="Picture 3">
            <a:extLst>
              <a:ext uri="{FF2B5EF4-FFF2-40B4-BE49-F238E27FC236}">
                <a16:creationId xmlns:a16="http://schemas.microsoft.com/office/drawing/2014/main" id="{B2C17FC3-B5EE-23B0-8586-174EFFF33B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3139" y="906463"/>
            <a:ext cx="2162175"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D4F5492-4927-907F-10BA-686C59CF26B5}"/>
              </a:ext>
            </a:extLst>
          </p:cNvPr>
          <p:cNvSpPr>
            <a:spLocks noGrp="1" noChangeArrowheads="1"/>
          </p:cNvSpPr>
          <p:nvPr>
            <p:ph type="title"/>
          </p:nvPr>
        </p:nvSpPr>
        <p:spPr/>
        <p:txBody>
          <a:bodyPr/>
          <a:lstStyle/>
          <a:p>
            <a:pPr eaLnBrk="1" hangingPunct="1"/>
            <a:r>
              <a:rPr lang="en-US" altLang="en-US"/>
              <a:t> </a:t>
            </a:r>
          </a:p>
        </p:txBody>
      </p:sp>
      <p:sp>
        <p:nvSpPr>
          <p:cNvPr id="429059" name="Rectangle 3">
            <a:extLst>
              <a:ext uri="{FF2B5EF4-FFF2-40B4-BE49-F238E27FC236}">
                <a16:creationId xmlns:a16="http://schemas.microsoft.com/office/drawing/2014/main" id="{7E2512DD-4599-CBCB-D33C-7BE6C1CD205E}"/>
              </a:ext>
            </a:extLst>
          </p:cNvPr>
          <p:cNvSpPr>
            <a:spLocks noGrp="1" noChangeArrowheads="1"/>
          </p:cNvSpPr>
          <p:nvPr>
            <p:ph type="body" idx="1"/>
          </p:nvPr>
        </p:nvSpPr>
        <p:spPr>
          <a:xfrm>
            <a:off x="1981200" y="457200"/>
            <a:ext cx="8229600" cy="6172200"/>
          </a:xfrm>
        </p:spPr>
        <p:txBody>
          <a:bodyPr/>
          <a:lstStyle/>
          <a:p>
            <a:pPr marL="990600" lvl="1" indent="-533400">
              <a:spcBef>
                <a:spcPct val="50000"/>
              </a:spcBef>
              <a:buNone/>
              <a:defRPr/>
            </a:pPr>
            <a:endParaRPr lang="en-US" sz="3000">
              <a:solidFill>
                <a:schemeClr val="tx2"/>
              </a:solidFill>
              <a:effectLst>
                <a:outerShdw blurRad="38100" dist="38100" dir="2700000" algn="tl">
                  <a:srgbClr val="C0C0C0"/>
                </a:outerShdw>
              </a:effectLst>
              <a:latin typeface="Times New Roman" pitchFamily="18" charset="0"/>
            </a:endParaRPr>
          </a:p>
          <a:p>
            <a:pPr marL="990600" lvl="1" indent="-533400">
              <a:spcBef>
                <a:spcPct val="50000"/>
              </a:spcBef>
              <a:buNone/>
              <a:defRPr/>
            </a:pPr>
            <a:r>
              <a:rPr lang="en-US" sz="3000">
                <a:solidFill>
                  <a:schemeClr val="tx2"/>
                </a:solidFill>
                <a:effectLst>
                  <a:outerShdw blurRad="38100" dist="38100" dir="2700000" algn="tl">
                    <a:srgbClr val="C0C0C0"/>
                  </a:outerShdw>
                </a:effectLst>
                <a:latin typeface="Times New Roman" pitchFamily="18" charset="0"/>
              </a:rPr>
              <a:t>5. It Should be non staining </a:t>
            </a:r>
          </a:p>
          <a:p>
            <a:pPr marL="990600" lvl="1" indent="-533400">
              <a:spcBef>
                <a:spcPct val="50000"/>
              </a:spcBef>
              <a:buNone/>
              <a:defRPr/>
            </a:pPr>
            <a:r>
              <a:rPr lang="en-US" sz="3000">
                <a:solidFill>
                  <a:schemeClr val="tx2"/>
                </a:solidFill>
                <a:effectLst>
                  <a:outerShdw blurRad="38100" dist="38100" dir="2700000" algn="tl">
                    <a:srgbClr val="C0C0C0"/>
                  </a:outerShdw>
                </a:effectLst>
                <a:latin typeface="Times New Roman" pitchFamily="18" charset="0"/>
              </a:rPr>
              <a:t>6. It should not shrink upon setting.</a:t>
            </a:r>
          </a:p>
          <a:p>
            <a:pPr marL="990600" lvl="1" indent="-533400">
              <a:spcBef>
                <a:spcPct val="50000"/>
              </a:spcBef>
              <a:buNone/>
              <a:defRPr/>
            </a:pPr>
            <a:r>
              <a:rPr lang="en-US" sz="3000">
                <a:solidFill>
                  <a:schemeClr val="tx2"/>
                </a:solidFill>
                <a:effectLst>
                  <a:outerShdw blurRad="38100" dist="38100" dir="2700000" algn="tl">
                    <a:srgbClr val="C0C0C0"/>
                  </a:outerShdw>
                </a:effectLst>
                <a:latin typeface="Times New Roman" pitchFamily="18" charset="0"/>
              </a:rPr>
              <a:t>7. It should be bacteriostatic.</a:t>
            </a:r>
          </a:p>
          <a:p>
            <a:pPr marL="990600" lvl="1" indent="-533400">
              <a:spcBef>
                <a:spcPct val="50000"/>
              </a:spcBef>
              <a:buNone/>
              <a:defRPr/>
            </a:pPr>
            <a:r>
              <a:rPr lang="en-US" sz="3000">
                <a:solidFill>
                  <a:schemeClr val="tx2"/>
                </a:solidFill>
                <a:effectLst>
                  <a:outerShdw blurRad="38100" dist="38100" dir="2700000" algn="tl">
                    <a:srgbClr val="C0C0C0"/>
                  </a:outerShdw>
                </a:effectLst>
                <a:latin typeface="Times New Roman" pitchFamily="18" charset="0"/>
              </a:rPr>
              <a:t>8. It should set slowly. </a:t>
            </a:r>
          </a:p>
          <a:p>
            <a:pPr marL="990600" lvl="1" indent="-533400">
              <a:spcBef>
                <a:spcPct val="50000"/>
              </a:spcBef>
              <a:buNone/>
              <a:defRPr/>
            </a:pPr>
            <a:r>
              <a:rPr lang="en-US" sz="3000">
                <a:solidFill>
                  <a:schemeClr val="tx2"/>
                </a:solidFill>
                <a:effectLst>
                  <a:outerShdw blurRad="38100" dist="38100" dir="2700000" algn="tl">
                    <a:srgbClr val="C0C0C0"/>
                  </a:outerShdw>
                </a:effectLst>
                <a:latin typeface="Times New Roman" pitchFamily="18" charset="0"/>
              </a:rPr>
              <a:t>9. It should be insoluble in tissue fluids </a:t>
            </a:r>
          </a:p>
          <a:p>
            <a:pPr marL="990600" lvl="1" indent="-533400">
              <a:spcBef>
                <a:spcPct val="50000"/>
              </a:spcBef>
              <a:buNone/>
              <a:defRPr/>
            </a:pPr>
            <a:r>
              <a:rPr lang="en-US" sz="3000">
                <a:solidFill>
                  <a:schemeClr val="tx2"/>
                </a:solidFill>
                <a:effectLst>
                  <a:outerShdw blurRad="38100" dist="38100" dir="2700000" algn="tl">
                    <a:srgbClr val="C0C0C0"/>
                  </a:outerShdw>
                </a:effectLst>
                <a:latin typeface="Times New Roman" pitchFamily="18" charset="0"/>
              </a:rPr>
              <a:t>10. It should be tissue tolerant, that is , non-irritating to periradicular tissue.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E3ADE38E-3937-F8A3-E78D-94EA010702C1}"/>
              </a:ext>
            </a:extLst>
          </p:cNvPr>
          <p:cNvSpPr>
            <a:spLocks noGrp="1" noChangeArrowheads="1"/>
          </p:cNvSpPr>
          <p:nvPr>
            <p:ph type="body" idx="1"/>
          </p:nvPr>
        </p:nvSpPr>
        <p:spPr>
          <a:xfrm>
            <a:off x="1981200" y="1143000"/>
            <a:ext cx="8229600" cy="4724400"/>
          </a:xfrm>
        </p:spPr>
        <p:txBody>
          <a:bodyPr/>
          <a:lstStyle/>
          <a:p>
            <a:pPr marL="609600" indent="-609600">
              <a:buNone/>
            </a:pPr>
            <a:endParaRPr lang="en-US" altLang="en-US"/>
          </a:p>
          <a:p>
            <a:pPr marL="609600" indent="-609600">
              <a:lnSpc>
                <a:spcPct val="105000"/>
              </a:lnSpc>
              <a:spcBef>
                <a:spcPct val="50000"/>
              </a:spcBef>
              <a:buNone/>
            </a:pPr>
            <a:r>
              <a:rPr lang="en-US" altLang="en-US">
                <a:solidFill>
                  <a:schemeClr val="tx2"/>
                </a:solidFill>
              </a:rPr>
              <a:t>11.No general health problem or allergies for patients and dental personnel .</a:t>
            </a:r>
          </a:p>
          <a:p>
            <a:pPr marL="609600" indent="-609600">
              <a:buNone/>
            </a:pPr>
            <a:endParaRPr lang="en-US" altLang="en-US"/>
          </a:p>
          <a:p>
            <a:pPr marL="609600" indent="-609600">
              <a:buNone/>
            </a:pPr>
            <a:r>
              <a:rPr lang="en-US" altLang="en-US"/>
              <a:t>12. Stimulation of the periapical healing process.</a:t>
            </a:r>
          </a:p>
          <a:p>
            <a:pPr marL="609600" indent="-609600">
              <a:buNone/>
            </a:pPr>
            <a:endParaRPr lang="en-US" altLang="en-US"/>
          </a:p>
          <a:p>
            <a:pPr marL="609600" indent="-609600">
              <a:buNone/>
            </a:pPr>
            <a:r>
              <a:rPr lang="en-US" altLang="en-US"/>
              <a:t>13. Film thickness should be as minimum as possible</a:t>
            </a:r>
          </a:p>
          <a:p>
            <a:pPr marL="609600" indent="-609600">
              <a:buNone/>
            </a:pPr>
            <a:r>
              <a:rPr lang="en-US" altLang="en-US"/>
              <a:t>14. It should be neither mutagenic nor carcinogenic </a:t>
            </a:r>
          </a:p>
          <a:p>
            <a:pPr marL="609600" indent="-609600"/>
            <a:endParaRPr lang="en-US" altLang="en-US"/>
          </a:p>
          <a:p>
            <a:pPr marL="609600" indent="-609600"/>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3" name="Text Box 5">
            <a:extLst>
              <a:ext uri="{FF2B5EF4-FFF2-40B4-BE49-F238E27FC236}">
                <a16:creationId xmlns:a16="http://schemas.microsoft.com/office/drawing/2014/main" id="{2A6000EE-0AA3-6741-6176-3CA904383BDA}"/>
              </a:ext>
            </a:extLst>
          </p:cNvPr>
          <p:cNvSpPr txBox="1">
            <a:spLocks noChangeArrowheads="1"/>
          </p:cNvSpPr>
          <p:nvPr/>
        </p:nvSpPr>
        <p:spPr bwMode="auto">
          <a:xfrm>
            <a:off x="5029200" y="2819400"/>
            <a:ext cx="2984500" cy="641350"/>
          </a:xfrm>
          <a:prstGeom prst="rect">
            <a:avLst/>
          </a:prstGeom>
          <a:noFill/>
          <a:ln w="9525">
            <a:noFill/>
            <a:miter lim="800000"/>
            <a:headEnd/>
            <a:tailEnd/>
          </a:ln>
          <a:effectLst/>
        </p:spPr>
        <p:txBody>
          <a:bodyPr wrap="none">
            <a:spAutoFit/>
          </a:bodyPr>
          <a:lstStyle/>
          <a:p>
            <a:pPr>
              <a:defRPr/>
            </a:pPr>
            <a:r>
              <a:rPr lang="en-US" sz="3600">
                <a:solidFill>
                  <a:srgbClr val="990000"/>
                </a:solidFill>
                <a:effectLst>
                  <a:outerShdw blurRad="38100" dist="38100" dir="2700000" algn="tl">
                    <a:srgbClr val="C0C0C0"/>
                  </a:outerShdw>
                </a:effectLst>
                <a:latin typeface="Tahoma" pitchFamily="34" charset="0"/>
              </a:rPr>
              <a:t>Classifications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Text Box 2">
            <a:extLst>
              <a:ext uri="{FF2B5EF4-FFF2-40B4-BE49-F238E27FC236}">
                <a16:creationId xmlns:a16="http://schemas.microsoft.com/office/drawing/2014/main" id="{3842D814-BB98-5F96-F899-F61F8DE77238}"/>
              </a:ext>
            </a:extLst>
          </p:cNvPr>
          <p:cNvSpPr txBox="1">
            <a:spLocks noChangeArrowheads="1"/>
          </p:cNvSpPr>
          <p:nvPr/>
        </p:nvSpPr>
        <p:spPr bwMode="auto">
          <a:xfrm>
            <a:off x="1905000" y="457200"/>
            <a:ext cx="87630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marL="457200" indent="-457200">
              <a:defRPr>
                <a:solidFill>
                  <a:schemeClr val="tx1"/>
                </a:solidFill>
                <a:latin typeface="Times New Roman MT Extra Bold" pitchFamily="18" charset="0"/>
              </a:defRPr>
            </a:lvl1pPr>
            <a:lvl2pPr marL="742950" indent="-285750">
              <a:defRPr>
                <a:solidFill>
                  <a:schemeClr val="tx1"/>
                </a:solidFill>
                <a:latin typeface="Times New Roman MT Extra Bold" pitchFamily="18" charset="0"/>
              </a:defRPr>
            </a:lvl2pPr>
            <a:lvl3pPr marL="1143000" indent="-228600">
              <a:defRPr>
                <a:solidFill>
                  <a:schemeClr val="tx1"/>
                </a:solidFill>
                <a:latin typeface="Times New Roman MT Extra Bold" pitchFamily="18" charset="0"/>
              </a:defRPr>
            </a:lvl3pPr>
            <a:lvl4pPr marL="1600200" indent="-228600">
              <a:defRPr>
                <a:solidFill>
                  <a:schemeClr val="tx1"/>
                </a:solidFill>
                <a:latin typeface="Times New Roman MT Extra Bold" pitchFamily="18" charset="0"/>
              </a:defRPr>
            </a:lvl4pPr>
            <a:lvl5pPr marL="2057400" indent="-228600">
              <a:defRPr>
                <a:solidFill>
                  <a:schemeClr val="tx1"/>
                </a:solidFill>
                <a:latin typeface="Times New Roman MT Extra Bold" pitchFamily="18" charset="0"/>
              </a:defRPr>
            </a:lvl5pPr>
            <a:lvl6pPr marL="2514600" indent="-228600" eaLnBrk="0" fontAlgn="base" hangingPunct="0">
              <a:spcBef>
                <a:spcPct val="0"/>
              </a:spcBef>
              <a:spcAft>
                <a:spcPct val="0"/>
              </a:spcAft>
              <a:defRPr>
                <a:solidFill>
                  <a:schemeClr val="tx1"/>
                </a:solidFill>
                <a:latin typeface="Times New Roman MT Extra Bold" pitchFamily="18" charset="0"/>
              </a:defRPr>
            </a:lvl6pPr>
            <a:lvl7pPr marL="2971800" indent="-228600" eaLnBrk="0" fontAlgn="base" hangingPunct="0">
              <a:spcBef>
                <a:spcPct val="0"/>
              </a:spcBef>
              <a:spcAft>
                <a:spcPct val="0"/>
              </a:spcAft>
              <a:defRPr>
                <a:solidFill>
                  <a:schemeClr val="tx1"/>
                </a:solidFill>
                <a:latin typeface="Times New Roman MT Extra Bold" pitchFamily="18" charset="0"/>
              </a:defRPr>
            </a:lvl7pPr>
            <a:lvl8pPr marL="3429000" indent="-228600" eaLnBrk="0" fontAlgn="base" hangingPunct="0">
              <a:spcBef>
                <a:spcPct val="0"/>
              </a:spcBef>
              <a:spcAft>
                <a:spcPct val="0"/>
              </a:spcAft>
              <a:defRPr>
                <a:solidFill>
                  <a:schemeClr val="tx1"/>
                </a:solidFill>
                <a:latin typeface="Times New Roman MT Extra Bold" pitchFamily="18" charset="0"/>
              </a:defRPr>
            </a:lvl8pPr>
            <a:lvl9pPr marL="3886200" indent="-228600" eaLnBrk="0" fontAlgn="base" hangingPunct="0">
              <a:spcBef>
                <a:spcPct val="0"/>
              </a:spcBef>
              <a:spcAft>
                <a:spcPct val="0"/>
              </a:spcAft>
              <a:defRPr>
                <a:solidFill>
                  <a:schemeClr val="tx1"/>
                </a:solidFill>
                <a:latin typeface="Times New Roman MT Extra Bold" pitchFamily="18" charset="0"/>
              </a:defRPr>
            </a:lvl9pPr>
          </a:lstStyle>
          <a:p>
            <a:pPr eaLnBrk="1" hangingPunct="1"/>
            <a:r>
              <a:rPr lang="en-US" altLang="en-US" sz="3200" b="1" i="1" u="sng">
                <a:solidFill>
                  <a:srgbClr val="990000"/>
                </a:solidFill>
                <a:latin typeface="Times New Roman" panose="02020603050405020304" pitchFamily="18" charset="0"/>
              </a:rPr>
              <a:t>1. Based on their composition   </a:t>
            </a:r>
          </a:p>
          <a:p>
            <a:pPr eaLnBrk="1" hangingPunct="1"/>
            <a:r>
              <a:rPr lang="en-US" altLang="en-US" sz="3200" b="1" i="1" u="sng">
                <a:solidFill>
                  <a:schemeClr val="tx2"/>
                </a:solidFill>
                <a:latin typeface="Times New Roman" panose="02020603050405020304" pitchFamily="18" charset="0"/>
              </a:rPr>
              <a:t> </a:t>
            </a:r>
          </a:p>
          <a:p>
            <a:pPr eaLnBrk="1" hangingPunct="1">
              <a:buFontTx/>
              <a:buAutoNum type="arabicPeriod"/>
            </a:pPr>
            <a:r>
              <a:rPr lang="en-US" altLang="en-US" sz="3000">
                <a:solidFill>
                  <a:schemeClr val="tx2"/>
                </a:solidFill>
                <a:latin typeface="Times New Roman" panose="02020603050405020304" pitchFamily="18" charset="0"/>
              </a:rPr>
              <a:t>Eugenol	</a:t>
            </a:r>
            <a:r>
              <a:rPr lang="en-US" altLang="en-US" sz="3000">
                <a:solidFill>
                  <a:srgbClr val="FF6600"/>
                </a:solidFill>
                <a:latin typeface="Times New Roman" panose="02020603050405020304" pitchFamily="18" charset="0"/>
              </a:rPr>
              <a:t>	</a:t>
            </a:r>
            <a:r>
              <a:rPr lang="en-US" altLang="en-US" sz="3000">
                <a:solidFill>
                  <a:schemeClr val="tx2"/>
                </a:solidFill>
                <a:latin typeface="Times New Roman" panose="02020603050405020304" pitchFamily="18" charset="0"/>
              </a:rPr>
              <a:t>  a) Ag. Containing :</a:t>
            </a:r>
          </a:p>
          <a:p>
            <a:pPr eaLnBrk="1" hangingPunct="1"/>
            <a:r>
              <a:rPr lang="en-US" altLang="en-US" sz="3000">
                <a:solidFill>
                  <a:schemeClr val="tx2"/>
                </a:solidFill>
                <a:latin typeface="Times New Roman" panose="02020603050405020304" pitchFamily="18" charset="0"/>
              </a:rPr>
              <a:t>                                                Kerr sealer, procosol</a:t>
            </a:r>
          </a:p>
          <a:p>
            <a:pPr eaLnBrk="1" hangingPunct="1"/>
            <a:r>
              <a:rPr lang="en-US" altLang="en-US" sz="3000">
                <a:solidFill>
                  <a:schemeClr val="tx2"/>
                </a:solidFill>
                <a:latin typeface="Times New Roman" panose="02020603050405020304" pitchFamily="18" charset="0"/>
              </a:rPr>
              <a:t>                               b) Ag free  :Grossmans sealer,</a:t>
            </a:r>
          </a:p>
          <a:p>
            <a:pPr eaLnBrk="1" hangingPunct="1"/>
            <a:r>
              <a:rPr lang="en-US" altLang="en-US" sz="3000">
                <a:solidFill>
                  <a:schemeClr val="tx2"/>
                </a:solidFill>
                <a:latin typeface="Times New Roman" panose="02020603050405020304" pitchFamily="18" charset="0"/>
              </a:rPr>
              <a:t>                                                   Tubliseal </a:t>
            </a:r>
          </a:p>
          <a:p>
            <a:pPr eaLnBrk="1" hangingPunct="1"/>
            <a:r>
              <a:rPr lang="en-US" altLang="en-US" sz="3000">
                <a:solidFill>
                  <a:schemeClr val="tx2"/>
                </a:solidFill>
                <a:latin typeface="Times New Roman" panose="02020603050405020304" pitchFamily="18" charset="0"/>
              </a:rPr>
              <a:t>2. Non –Eugenol </a:t>
            </a:r>
          </a:p>
          <a:p>
            <a:pPr eaLnBrk="1" hangingPunct="1"/>
            <a:endParaRPr lang="en-US" altLang="en-US" sz="3000">
              <a:solidFill>
                <a:schemeClr val="tx2"/>
              </a:solidFill>
              <a:latin typeface="Times New Roman" panose="02020603050405020304" pitchFamily="18" charset="0"/>
            </a:endParaRPr>
          </a:p>
          <a:p>
            <a:pPr eaLnBrk="1" hangingPunct="1">
              <a:buFontTx/>
              <a:buAutoNum type="arabicPeriod" startAt="3"/>
            </a:pPr>
            <a:r>
              <a:rPr lang="en-US" altLang="en-US" sz="3000">
                <a:solidFill>
                  <a:schemeClr val="tx2"/>
                </a:solidFill>
                <a:latin typeface="Times New Roman" panose="02020603050405020304" pitchFamily="18" charset="0"/>
              </a:rPr>
              <a:t>Medicated</a:t>
            </a:r>
          </a:p>
          <a:p>
            <a:pPr eaLnBrk="1" hangingPunct="1"/>
            <a:r>
              <a:rPr lang="en-US" altLang="en-US" sz="3000">
                <a:solidFill>
                  <a:schemeClr val="tx2"/>
                </a:solidFill>
                <a:latin typeface="Times New Roman" panose="02020603050405020304"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79906"/>
                                        </p:tgtEl>
                                        <p:attrNameLst>
                                          <p:attrName>style.visibility</p:attrName>
                                        </p:attrNameLst>
                                      </p:cBhvr>
                                      <p:to>
                                        <p:strVal val="visible"/>
                                      </p:to>
                                    </p:set>
                                    <p:animEffect transition="in" filter="checkerboard(across)">
                                      <p:cBhvr>
                                        <p:cTn id="7" dur="500"/>
                                        <p:tgtEl>
                                          <p:spTgt spid="3799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0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46BA329-4363-FB05-6D0B-9BCA76AAF931}"/>
              </a:ext>
            </a:extLst>
          </p:cNvPr>
          <p:cNvSpPr>
            <a:spLocks noGrp="1" noChangeArrowheads="1"/>
          </p:cNvSpPr>
          <p:nvPr>
            <p:ph type="title"/>
          </p:nvPr>
        </p:nvSpPr>
        <p:spPr/>
        <p:txBody>
          <a:bodyPr/>
          <a:lstStyle/>
          <a:p>
            <a:pPr eaLnBrk="1" hangingPunct="1"/>
            <a:endParaRPr lang="en-US" altLang="en-US"/>
          </a:p>
        </p:txBody>
      </p:sp>
      <p:sp>
        <p:nvSpPr>
          <p:cNvPr id="15363" name="Rectangle 3">
            <a:extLst>
              <a:ext uri="{FF2B5EF4-FFF2-40B4-BE49-F238E27FC236}">
                <a16:creationId xmlns:a16="http://schemas.microsoft.com/office/drawing/2014/main" id="{B2543578-997F-408F-B739-B7D491197673}"/>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a:solidFill>
                  <a:srgbClr val="990000"/>
                </a:solidFill>
              </a:rPr>
              <a:t>2. Non Eugenol: </a:t>
            </a:r>
          </a:p>
          <a:p>
            <a:pPr eaLnBrk="1" hangingPunct="1">
              <a:lnSpc>
                <a:spcPct val="90000"/>
              </a:lnSpc>
              <a:buFont typeface="Wingdings" panose="05000000000000000000" pitchFamily="2" charset="2"/>
              <a:buNone/>
            </a:pPr>
            <a:r>
              <a:rPr lang="en-US" altLang="en-US">
                <a:solidFill>
                  <a:schemeClr val="tx2"/>
                </a:solidFill>
              </a:rPr>
              <a:t>			Diaket</a:t>
            </a:r>
          </a:p>
          <a:p>
            <a:pPr eaLnBrk="1" hangingPunct="1">
              <a:lnSpc>
                <a:spcPct val="90000"/>
              </a:lnSpc>
              <a:buFont typeface="Wingdings" panose="05000000000000000000" pitchFamily="2" charset="2"/>
              <a:buNone/>
            </a:pPr>
            <a:r>
              <a:rPr lang="en-US" altLang="en-US">
                <a:solidFill>
                  <a:schemeClr val="tx2"/>
                </a:solidFill>
              </a:rPr>
              <a:t>		     	AH-26</a:t>
            </a:r>
          </a:p>
          <a:p>
            <a:pPr eaLnBrk="1" hangingPunct="1">
              <a:lnSpc>
                <a:spcPct val="90000"/>
              </a:lnSpc>
              <a:buFont typeface="Wingdings" panose="05000000000000000000" pitchFamily="2" charset="2"/>
              <a:buNone/>
            </a:pPr>
            <a:r>
              <a:rPr lang="en-US" altLang="en-US">
                <a:solidFill>
                  <a:schemeClr val="tx2"/>
                </a:solidFill>
              </a:rPr>
              <a:t>		     	chlorpercha, eucapercha</a:t>
            </a:r>
          </a:p>
          <a:p>
            <a:pPr eaLnBrk="1" hangingPunct="1">
              <a:lnSpc>
                <a:spcPct val="90000"/>
              </a:lnSpc>
              <a:buFont typeface="Wingdings" panose="05000000000000000000" pitchFamily="2" charset="2"/>
              <a:buNone/>
            </a:pPr>
            <a:r>
              <a:rPr lang="en-US" altLang="en-US">
                <a:solidFill>
                  <a:schemeClr val="tx2"/>
                </a:solidFill>
              </a:rPr>
              <a:t>			Hydron, Nogenol</a:t>
            </a:r>
          </a:p>
          <a:p>
            <a:pPr eaLnBrk="1" hangingPunct="1">
              <a:lnSpc>
                <a:spcPct val="90000"/>
              </a:lnSpc>
              <a:buFont typeface="Wingdings" panose="05000000000000000000" pitchFamily="2" charset="2"/>
              <a:buNone/>
            </a:pPr>
            <a:r>
              <a:rPr lang="en-US" altLang="en-US">
                <a:solidFill>
                  <a:schemeClr val="tx2"/>
                </a:solidFill>
              </a:rPr>
              <a:t>		        Endofill</a:t>
            </a:r>
          </a:p>
          <a:p>
            <a:pPr eaLnBrk="1" hangingPunct="1">
              <a:lnSpc>
                <a:spcPct val="90000"/>
              </a:lnSpc>
              <a:buFont typeface="Wingdings" panose="05000000000000000000" pitchFamily="2" charset="2"/>
              <a:buNone/>
            </a:pPr>
            <a:r>
              <a:rPr lang="en-US" altLang="en-US">
                <a:solidFill>
                  <a:schemeClr val="tx2"/>
                </a:solidFill>
              </a:rPr>
              <a:t>			Glass-Ionomer etc</a:t>
            </a:r>
          </a:p>
          <a:p>
            <a:pPr eaLnBrk="1" hangingPunct="1">
              <a:lnSpc>
                <a:spcPct val="90000"/>
              </a:lnSpc>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a:extLst>
              <a:ext uri="{FF2B5EF4-FFF2-40B4-BE49-F238E27FC236}">
                <a16:creationId xmlns:a16="http://schemas.microsoft.com/office/drawing/2014/main" id="{AEDEE604-A026-65CB-AD0D-20263FE5FA29}"/>
              </a:ext>
            </a:extLst>
          </p:cNvPr>
          <p:cNvSpPr>
            <a:spLocks noChangeArrowheads="1"/>
          </p:cNvSpPr>
          <p:nvPr/>
        </p:nvSpPr>
        <p:spPr bwMode="auto">
          <a:xfrm>
            <a:off x="3276600" y="685801"/>
            <a:ext cx="693420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defRPr>
                <a:solidFill>
                  <a:schemeClr val="tx1"/>
                </a:solidFill>
                <a:latin typeface="Times New Roman MT Extra Bold" pitchFamily="18" charset="0"/>
              </a:defRPr>
            </a:lvl1pPr>
            <a:lvl2pPr marL="742950" indent="-285750">
              <a:defRPr>
                <a:solidFill>
                  <a:schemeClr val="tx1"/>
                </a:solidFill>
                <a:latin typeface="Times New Roman MT Extra Bold" pitchFamily="18" charset="0"/>
              </a:defRPr>
            </a:lvl2pPr>
            <a:lvl3pPr marL="1143000" indent="-228600">
              <a:defRPr>
                <a:solidFill>
                  <a:schemeClr val="tx1"/>
                </a:solidFill>
                <a:latin typeface="Times New Roman MT Extra Bold" pitchFamily="18" charset="0"/>
              </a:defRPr>
            </a:lvl3pPr>
            <a:lvl4pPr marL="1600200" indent="-228600">
              <a:defRPr>
                <a:solidFill>
                  <a:schemeClr val="tx1"/>
                </a:solidFill>
                <a:latin typeface="Times New Roman MT Extra Bold" pitchFamily="18" charset="0"/>
              </a:defRPr>
            </a:lvl4pPr>
            <a:lvl5pPr marL="2057400" indent="-228600">
              <a:defRPr>
                <a:solidFill>
                  <a:schemeClr val="tx1"/>
                </a:solidFill>
                <a:latin typeface="Times New Roman MT Extra Bold" pitchFamily="18" charset="0"/>
              </a:defRPr>
            </a:lvl5pPr>
            <a:lvl6pPr marL="2514600" indent="-228600" eaLnBrk="0" fontAlgn="base" hangingPunct="0">
              <a:spcBef>
                <a:spcPct val="0"/>
              </a:spcBef>
              <a:spcAft>
                <a:spcPct val="0"/>
              </a:spcAft>
              <a:defRPr>
                <a:solidFill>
                  <a:schemeClr val="tx1"/>
                </a:solidFill>
                <a:latin typeface="Times New Roman MT Extra Bold" pitchFamily="18" charset="0"/>
              </a:defRPr>
            </a:lvl6pPr>
            <a:lvl7pPr marL="2971800" indent="-228600" eaLnBrk="0" fontAlgn="base" hangingPunct="0">
              <a:spcBef>
                <a:spcPct val="0"/>
              </a:spcBef>
              <a:spcAft>
                <a:spcPct val="0"/>
              </a:spcAft>
              <a:defRPr>
                <a:solidFill>
                  <a:schemeClr val="tx1"/>
                </a:solidFill>
                <a:latin typeface="Times New Roman MT Extra Bold" pitchFamily="18" charset="0"/>
              </a:defRPr>
            </a:lvl7pPr>
            <a:lvl8pPr marL="3429000" indent="-228600" eaLnBrk="0" fontAlgn="base" hangingPunct="0">
              <a:spcBef>
                <a:spcPct val="0"/>
              </a:spcBef>
              <a:spcAft>
                <a:spcPct val="0"/>
              </a:spcAft>
              <a:defRPr>
                <a:solidFill>
                  <a:schemeClr val="tx1"/>
                </a:solidFill>
                <a:latin typeface="Times New Roman MT Extra Bold" pitchFamily="18" charset="0"/>
              </a:defRPr>
            </a:lvl8pPr>
            <a:lvl9pPr marL="3886200" indent="-228600" eaLnBrk="0" fontAlgn="base" hangingPunct="0">
              <a:spcBef>
                <a:spcPct val="0"/>
              </a:spcBef>
              <a:spcAft>
                <a:spcPct val="0"/>
              </a:spcAft>
              <a:defRPr>
                <a:solidFill>
                  <a:schemeClr val="tx1"/>
                </a:solidFill>
                <a:latin typeface="Times New Roman MT Extra Bold" pitchFamily="18" charset="0"/>
              </a:defRPr>
            </a:lvl9pPr>
          </a:lstStyle>
          <a:p>
            <a:pPr eaLnBrk="1" hangingPunct="1">
              <a:lnSpc>
                <a:spcPct val="80000"/>
              </a:lnSpc>
              <a:spcBef>
                <a:spcPct val="50000"/>
              </a:spcBef>
            </a:pPr>
            <a:r>
              <a:rPr lang="en-US" altLang="en-US" sz="2600" b="1">
                <a:solidFill>
                  <a:srgbClr val="990000"/>
                </a:solidFill>
                <a:latin typeface="Times New Roman" panose="02020603050405020304" pitchFamily="18" charset="0"/>
              </a:rPr>
              <a:t>3. Medicated </a:t>
            </a:r>
            <a:r>
              <a:rPr lang="en-US" altLang="en-US" sz="2600">
                <a:solidFill>
                  <a:schemeClr val="tx2"/>
                </a:solidFill>
                <a:latin typeface="Times New Roman" panose="02020603050405020304" pitchFamily="18" charset="0"/>
              </a:rPr>
              <a:t>– 	(therapeutic property)</a:t>
            </a:r>
          </a:p>
          <a:p>
            <a:pPr eaLnBrk="1" hangingPunct="1">
              <a:lnSpc>
                <a:spcPct val="80000"/>
              </a:lnSpc>
              <a:spcBef>
                <a:spcPct val="50000"/>
              </a:spcBef>
            </a:pPr>
            <a:r>
              <a:rPr lang="en-US" altLang="en-US" sz="2600">
                <a:solidFill>
                  <a:schemeClr val="tx2"/>
                </a:solidFill>
                <a:latin typeface="Times New Roman" panose="02020603050405020304" pitchFamily="18" charset="0"/>
              </a:rPr>
              <a:t>			Diaket –A</a:t>
            </a:r>
          </a:p>
          <a:p>
            <a:pPr eaLnBrk="1" hangingPunct="1">
              <a:lnSpc>
                <a:spcPct val="80000"/>
              </a:lnSpc>
              <a:spcBef>
                <a:spcPct val="50000"/>
              </a:spcBef>
            </a:pPr>
            <a:r>
              <a:rPr lang="en-US" altLang="en-US" sz="2600">
                <a:solidFill>
                  <a:schemeClr val="tx2"/>
                </a:solidFill>
                <a:latin typeface="Times New Roman" panose="02020603050405020304" pitchFamily="18" charset="0"/>
              </a:rPr>
              <a:t>			N-2,SPAD	-					Endomethasone</a:t>
            </a:r>
          </a:p>
          <a:p>
            <a:pPr eaLnBrk="1" hangingPunct="1">
              <a:lnSpc>
                <a:spcPct val="80000"/>
              </a:lnSpc>
              <a:spcBef>
                <a:spcPct val="50000"/>
              </a:spcBef>
            </a:pPr>
            <a:r>
              <a:rPr lang="en-US" altLang="en-US" sz="2600">
                <a:solidFill>
                  <a:schemeClr val="tx2"/>
                </a:solidFill>
                <a:latin typeface="Times New Roman" panose="02020603050405020304" pitchFamily="18" charset="0"/>
              </a:rPr>
              <a:t>                                 Iodoform paste,Endoflas </a:t>
            </a:r>
          </a:p>
          <a:p>
            <a:pPr eaLnBrk="1" hangingPunct="1">
              <a:lnSpc>
                <a:spcPct val="80000"/>
              </a:lnSpc>
              <a:spcBef>
                <a:spcPct val="50000"/>
              </a:spcBef>
            </a:pPr>
            <a:r>
              <a:rPr lang="en-US" altLang="en-US" sz="2600">
                <a:solidFill>
                  <a:schemeClr val="tx2"/>
                </a:solidFill>
                <a:latin typeface="Times New Roman" panose="02020603050405020304" pitchFamily="18" charset="0"/>
              </a:rPr>
              <a:t>			Calcium hydroxide paste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33154"/>
                                        </p:tgtEl>
                                        <p:attrNameLst>
                                          <p:attrName>style.visibility</p:attrName>
                                        </p:attrNameLst>
                                      </p:cBhvr>
                                      <p:to>
                                        <p:strVal val="visible"/>
                                      </p:to>
                                    </p:set>
                                    <p:animEffect transition="in" filter="checkerboard(across)">
                                      <p:cBhvr>
                                        <p:cTn id="7" dur="500"/>
                                        <p:tgtEl>
                                          <p:spTgt spid="433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0B0C401-D621-1F97-4630-C4B9F26622DE}"/>
              </a:ext>
            </a:extLst>
          </p:cNvPr>
          <p:cNvSpPr>
            <a:spLocks noGrp="1" noChangeArrowheads="1"/>
          </p:cNvSpPr>
          <p:nvPr>
            <p:ph type="title"/>
          </p:nvPr>
        </p:nvSpPr>
        <p:spPr/>
        <p:txBody>
          <a:bodyPr/>
          <a:lstStyle/>
          <a:p>
            <a:pPr eaLnBrk="1" hangingPunct="1"/>
            <a:r>
              <a:rPr lang="en-US" altLang="en-US" sz="3600"/>
              <a:t>ZINC OXIDE EUGENOL SEALERS</a:t>
            </a:r>
            <a:br>
              <a:rPr lang="en-US" altLang="en-US" sz="3600"/>
            </a:br>
            <a:r>
              <a:rPr lang="en-US" altLang="en-US" sz="3600"/>
              <a:t>(</a:t>
            </a:r>
            <a:r>
              <a:rPr lang="en-US" altLang="en-US" sz="2800"/>
              <a:t>Rickert’s sealer</a:t>
            </a:r>
            <a:r>
              <a:rPr lang="en-US" altLang="en-US" sz="3600"/>
              <a:t>  </a:t>
            </a:r>
            <a:r>
              <a:rPr lang="en-US" altLang="en-US" sz="2800"/>
              <a:t>in 1931</a:t>
            </a:r>
            <a:r>
              <a:rPr lang="en-US" altLang="en-US" sz="3600"/>
              <a:t>)</a:t>
            </a:r>
          </a:p>
        </p:txBody>
      </p:sp>
      <p:sp>
        <p:nvSpPr>
          <p:cNvPr id="17411" name="Rectangle 3">
            <a:extLst>
              <a:ext uri="{FF2B5EF4-FFF2-40B4-BE49-F238E27FC236}">
                <a16:creationId xmlns:a16="http://schemas.microsoft.com/office/drawing/2014/main" id="{A7C79D8C-D670-E74F-3A68-CF51F476FE6E}"/>
              </a:ext>
            </a:extLst>
          </p:cNvPr>
          <p:cNvSpPr>
            <a:spLocks noGrp="1" noChangeArrowheads="1"/>
          </p:cNvSpPr>
          <p:nvPr>
            <p:ph type="body" idx="1"/>
          </p:nvPr>
        </p:nvSpPr>
        <p:spPr>
          <a:xfrm>
            <a:off x="2781300" y="1828800"/>
            <a:ext cx="7772400" cy="5029200"/>
          </a:xfrm>
        </p:spPr>
        <p:txBody>
          <a:bodyPr/>
          <a:lstStyle/>
          <a:p>
            <a:pPr eaLnBrk="1" hangingPunct="1">
              <a:buFont typeface="Wingdings" panose="05000000000000000000" pitchFamily="2" charset="2"/>
              <a:buNone/>
            </a:pPr>
            <a:r>
              <a:rPr lang="en-US" altLang="en-US">
                <a:latin typeface="Times New Roman" panose="02020603050405020304" pitchFamily="18" charset="0"/>
              </a:rPr>
              <a:t>.</a:t>
            </a:r>
            <a:r>
              <a:rPr lang="en-US" altLang="en-US" b="1">
                <a:latin typeface="Times New Roman" panose="02020603050405020304" pitchFamily="18" charset="0"/>
              </a:rPr>
              <a:t>Composition being:- </a:t>
            </a:r>
          </a:p>
          <a:p>
            <a:pPr eaLnBrk="1" hangingPunct="1">
              <a:buFont typeface="Wingdings" panose="05000000000000000000" pitchFamily="2" charset="2"/>
              <a:buNone/>
            </a:pPr>
            <a:r>
              <a:rPr lang="en-US" altLang="en-US" sz="2600" b="1">
                <a:solidFill>
                  <a:srgbClr val="FF6600"/>
                </a:solidFill>
                <a:latin typeface="Times New Roman" panose="02020603050405020304" pitchFamily="18" charset="0"/>
              </a:rPr>
              <a:t>POWDER </a:t>
            </a:r>
            <a:r>
              <a:rPr lang="en-US" altLang="en-US" sz="2600" b="1">
                <a:latin typeface="Times New Roman" panose="02020603050405020304" pitchFamily="18" charset="0"/>
              </a:rPr>
              <a:t>	</a:t>
            </a:r>
            <a:r>
              <a:rPr lang="en-US" altLang="en-US" sz="3000" b="1">
                <a:latin typeface="Times New Roman" panose="02020603050405020304" pitchFamily="18" charset="0"/>
              </a:rPr>
              <a:t>				</a:t>
            </a:r>
            <a:r>
              <a:rPr lang="en-US" altLang="en-US" sz="2600" b="1">
                <a:latin typeface="Times New Roman" panose="02020603050405020304" pitchFamily="18" charset="0"/>
              </a:rPr>
              <a:t>PARTS</a:t>
            </a:r>
            <a:endParaRPr lang="en-US" altLang="en-US" sz="2600">
              <a:latin typeface="Times New Roman" panose="02020603050405020304" pitchFamily="18" charset="0"/>
            </a:endParaRPr>
          </a:p>
          <a:p>
            <a:pPr eaLnBrk="1" hangingPunct="1"/>
            <a:r>
              <a:rPr lang="en-US" altLang="en-US" sz="3000" b="1">
                <a:latin typeface="Times New Roman" panose="02020603050405020304" pitchFamily="18" charset="0"/>
              </a:rPr>
              <a:t>Zinc oxide 	                     	  41.2</a:t>
            </a:r>
          </a:p>
          <a:p>
            <a:pPr eaLnBrk="1" hangingPunct="1"/>
            <a:r>
              <a:rPr lang="en-US" altLang="en-US" sz="3000" b="1">
                <a:latin typeface="Times New Roman" panose="02020603050405020304" pitchFamily="18" charset="0"/>
              </a:rPr>
              <a:t>Precipitated silver 		            30</a:t>
            </a:r>
          </a:p>
          <a:p>
            <a:pPr eaLnBrk="1" hangingPunct="1"/>
            <a:r>
              <a:rPr lang="en-US" altLang="en-US" sz="3000" b="1">
                <a:latin typeface="Times New Roman" panose="02020603050405020304" pitchFamily="18" charset="0"/>
              </a:rPr>
              <a:t>White resin 			            16</a:t>
            </a:r>
          </a:p>
          <a:p>
            <a:pPr eaLnBrk="1" hangingPunct="1"/>
            <a:r>
              <a:rPr lang="en-US" altLang="en-US" sz="3000" b="1">
                <a:latin typeface="Times New Roman" panose="02020603050405020304" pitchFamily="18" charset="0"/>
              </a:rPr>
              <a:t>Thymol iodide 		            12.8</a:t>
            </a:r>
          </a:p>
          <a:p>
            <a:pPr eaLnBrk="1" hangingPunct="1">
              <a:buFont typeface="Wingdings" panose="05000000000000000000" pitchFamily="2" charset="2"/>
              <a:buNone/>
            </a:pPr>
            <a:r>
              <a:rPr lang="en-US" altLang="en-US" sz="2600" b="1">
                <a:solidFill>
                  <a:srgbClr val="FF6600"/>
                </a:solidFill>
                <a:latin typeface="Times New Roman" panose="02020603050405020304" pitchFamily="18" charset="0"/>
              </a:rPr>
              <a:t>LIQUID</a:t>
            </a:r>
          </a:p>
          <a:p>
            <a:pPr eaLnBrk="1" hangingPunct="1"/>
            <a:r>
              <a:rPr lang="en-US" altLang="en-US" sz="3000" b="1">
                <a:latin typeface="Times New Roman" panose="02020603050405020304" pitchFamily="18" charset="0"/>
              </a:rPr>
              <a:t>Oil of clove 			            78</a:t>
            </a:r>
          </a:p>
          <a:p>
            <a:pPr eaLnBrk="1" hangingPunct="1"/>
            <a:r>
              <a:rPr lang="en-US" altLang="en-US" sz="3000" b="1">
                <a:latin typeface="Times New Roman" panose="02020603050405020304" pitchFamily="18" charset="0"/>
              </a:rPr>
              <a:t>Canada balsam 		            22</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D2CB5F9A-7B4B-9DFE-1E78-83096A1ABCA6}"/>
              </a:ext>
            </a:extLst>
          </p:cNvPr>
          <p:cNvSpPr>
            <a:spLocks noGrp="1" noChangeArrowheads="1"/>
          </p:cNvSpPr>
          <p:nvPr>
            <p:ph type="title"/>
          </p:nvPr>
        </p:nvSpPr>
        <p:spPr>
          <a:xfrm>
            <a:off x="2781300" y="0"/>
            <a:ext cx="7772400" cy="1143000"/>
          </a:xfrm>
        </p:spPr>
        <p:txBody>
          <a:bodyPr/>
          <a:lstStyle/>
          <a:p>
            <a:pPr eaLnBrk="1" hangingPunct="1"/>
            <a:r>
              <a:rPr lang="en-US" altLang="en-US" sz="3200"/>
              <a:t>        </a:t>
            </a:r>
            <a:r>
              <a:rPr lang="en-US" altLang="en-US" sz="3600">
                <a:latin typeface="Times New Roman" panose="02020603050405020304" pitchFamily="18" charset="0"/>
              </a:rPr>
              <a:t>Role of each component</a:t>
            </a:r>
          </a:p>
        </p:txBody>
      </p:sp>
      <p:sp>
        <p:nvSpPr>
          <p:cNvPr id="18435" name="Rectangle 3">
            <a:extLst>
              <a:ext uri="{FF2B5EF4-FFF2-40B4-BE49-F238E27FC236}">
                <a16:creationId xmlns:a16="http://schemas.microsoft.com/office/drawing/2014/main" id="{6D7520DC-E154-5B14-58BC-6D472281908C}"/>
              </a:ext>
            </a:extLst>
          </p:cNvPr>
          <p:cNvSpPr>
            <a:spLocks noGrp="1" noChangeArrowheads="1"/>
          </p:cNvSpPr>
          <p:nvPr>
            <p:ph type="body" idx="1"/>
          </p:nvPr>
        </p:nvSpPr>
        <p:spPr>
          <a:xfrm>
            <a:off x="2781300" y="685800"/>
            <a:ext cx="7772400" cy="5943600"/>
          </a:xfrm>
        </p:spPr>
        <p:txBody>
          <a:bodyPr/>
          <a:lstStyle/>
          <a:p>
            <a:pPr eaLnBrk="1" hangingPunct="1">
              <a:lnSpc>
                <a:spcPct val="90000"/>
              </a:lnSpc>
            </a:pPr>
            <a:endParaRPr lang="en-US" altLang="en-US" sz="3000" i="1" u="sng"/>
          </a:p>
          <a:p>
            <a:pPr eaLnBrk="1" hangingPunct="1">
              <a:lnSpc>
                <a:spcPct val="90000"/>
              </a:lnSpc>
            </a:pPr>
            <a:r>
              <a:rPr lang="en-US" altLang="en-US" sz="3000" u="sng">
                <a:latin typeface="Times New Roman" panose="02020603050405020304" pitchFamily="18" charset="0"/>
              </a:rPr>
              <a:t>White resin</a:t>
            </a:r>
            <a:r>
              <a:rPr lang="en-US" altLang="en-US" sz="3000">
                <a:latin typeface="Times New Roman" panose="02020603050405020304" pitchFamily="18" charset="0"/>
              </a:rPr>
              <a:t> – improves mixing characteristics and retards the setting time</a:t>
            </a:r>
          </a:p>
          <a:p>
            <a:pPr eaLnBrk="1" hangingPunct="1">
              <a:lnSpc>
                <a:spcPct val="90000"/>
              </a:lnSpc>
            </a:pPr>
            <a:r>
              <a:rPr lang="en-US" altLang="en-US" sz="3000" u="sng">
                <a:latin typeface="Times New Roman" panose="02020603050405020304" pitchFamily="18" charset="0"/>
              </a:rPr>
              <a:t>Silver </a:t>
            </a:r>
            <a:r>
              <a:rPr lang="en-US" altLang="en-US" sz="3000">
                <a:latin typeface="Times New Roman" panose="02020603050405020304" pitchFamily="18" charset="0"/>
              </a:rPr>
              <a:t>– improves Radiopacity </a:t>
            </a:r>
          </a:p>
          <a:p>
            <a:pPr eaLnBrk="1" hangingPunct="1">
              <a:lnSpc>
                <a:spcPct val="90000"/>
              </a:lnSpc>
            </a:pPr>
            <a:r>
              <a:rPr lang="en-US" altLang="en-US" sz="3000" u="sng">
                <a:latin typeface="Times New Roman" panose="02020603050405020304" pitchFamily="18" charset="0"/>
              </a:rPr>
              <a:t>Thymol iodide</a:t>
            </a:r>
            <a:r>
              <a:rPr lang="en-US" altLang="en-US" sz="3000">
                <a:latin typeface="Times New Roman" panose="02020603050405020304" pitchFamily="18" charset="0"/>
              </a:rPr>
              <a:t> – provides antiseptic properties</a:t>
            </a:r>
          </a:p>
          <a:p>
            <a:pPr eaLnBrk="1" hangingPunct="1">
              <a:lnSpc>
                <a:spcPct val="90000"/>
              </a:lnSpc>
            </a:pPr>
            <a:r>
              <a:rPr lang="en-US" altLang="en-US" sz="3000" u="sng">
                <a:latin typeface="Times New Roman" panose="02020603050405020304" pitchFamily="18" charset="0"/>
              </a:rPr>
              <a:t>Canada balsam</a:t>
            </a:r>
            <a:r>
              <a:rPr lang="en-US" altLang="en-US" sz="3000">
                <a:latin typeface="Times New Roman" panose="02020603050405020304" pitchFamily="18" charset="0"/>
              </a:rPr>
              <a:t> – makes the cement tacky and holds the gutta percha where it is placed</a:t>
            </a:r>
          </a:p>
          <a:p>
            <a:pPr eaLnBrk="1" hangingPunct="1">
              <a:lnSpc>
                <a:spcPct val="90000"/>
              </a:lnSpc>
              <a:buFont typeface="Wingdings" panose="05000000000000000000" pitchFamily="2" charset="2"/>
              <a:buNone/>
            </a:pPr>
            <a:endParaRPr lang="en-US" altLang="en-US" sz="3000">
              <a:latin typeface="Times New Roman" panose="02020603050405020304" pitchFamily="18" charset="0"/>
            </a:endParaRPr>
          </a:p>
          <a:p>
            <a:pPr eaLnBrk="1" hangingPunct="1">
              <a:lnSpc>
                <a:spcPct val="90000"/>
              </a:lnSpc>
              <a:buFont typeface="Wingdings" panose="05000000000000000000" pitchFamily="2" charset="2"/>
              <a:buNone/>
            </a:pPr>
            <a:r>
              <a:rPr lang="en-US" altLang="en-US">
                <a:latin typeface="Times New Roman" panose="02020603050405020304" pitchFamily="18" charset="0"/>
              </a:rPr>
              <a:t>Manufacturers: - </a:t>
            </a:r>
          </a:p>
          <a:p>
            <a:pPr eaLnBrk="1" hangingPunct="1">
              <a:lnSpc>
                <a:spcPct val="90000"/>
              </a:lnSpc>
            </a:pPr>
            <a:r>
              <a:rPr lang="en-US" altLang="en-US">
                <a:latin typeface="Times New Roman" panose="02020603050405020304" pitchFamily="18" charset="0"/>
              </a:rPr>
              <a:t>Kerr Pulp Canal Sealer; Kerr Dental; Orange, Calif.</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9E29AAE-BC51-EED1-984E-9DBDA289732C}"/>
              </a:ext>
            </a:extLst>
          </p:cNvPr>
          <p:cNvSpPr>
            <a:spLocks noGrp="1" noChangeArrowheads="1"/>
          </p:cNvSpPr>
          <p:nvPr>
            <p:ph type="title"/>
          </p:nvPr>
        </p:nvSpPr>
        <p:spPr/>
        <p:txBody>
          <a:bodyPr/>
          <a:lstStyle/>
          <a:p>
            <a:pPr eaLnBrk="1" hangingPunct="1"/>
            <a:r>
              <a:rPr lang="en-US" altLang="en-US">
                <a:latin typeface="Times New Roman" panose="02020603050405020304" pitchFamily="18" charset="0"/>
              </a:rPr>
              <a:t>Toxic effects of Eugenol</a:t>
            </a:r>
          </a:p>
        </p:txBody>
      </p:sp>
      <p:sp>
        <p:nvSpPr>
          <p:cNvPr id="19459" name="Rectangle 3">
            <a:extLst>
              <a:ext uri="{FF2B5EF4-FFF2-40B4-BE49-F238E27FC236}">
                <a16:creationId xmlns:a16="http://schemas.microsoft.com/office/drawing/2014/main" id="{C52E1E9C-0404-9983-35B1-274AC8237721}"/>
              </a:ext>
            </a:extLst>
          </p:cNvPr>
          <p:cNvSpPr>
            <a:spLocks noGrp="1" noChangeArrowheads="1"/>
          </p:cNvSpPr>
          <p:nvPr>
            <p:ph type="body" idx="1"/>
          </p:nvPr>
        </p:nvSpPr>
        <p:spPr>
          <a:xfrm>
            <a:off x="1981200" y="1981200"/>
            <a:ext cx="8229600" cy="4191000"/>
          </a:xfrm>
        </p:spPr>
        <p:txBody>
          <a:bodyPr/>
          <a:lstStyle/>
          <a:p>
            <a:pPr eaLnBrk="1" hangingPunct="1">
              <a:lnSpc>
                <a:spcPct val="80000"/>
              </a:lnSpc>
            </a:pPr>
            <a:r>
              <a:rPr lang="en-US" altLang="en-US"/>
              <a:t>Eugenol is bactericidal at high concentration</a:t>
            </a:r>
          </a:p>
          <a:p>
            <a:pPr eaLnBrk="1" hangingPunct="1">
              <a:lnSpc>
                <a:spcPct val="80000"/>
              </a:lnSpc>
              <a:buFont typeface="Wingdings" panose="05000000000000000000" pitchFamily="2" charset="2"/>
              <a:buNone/>
            </a:pPr>
            <a:r>
              <a:rPr lang="en-US" altLang="en-US"/>
              <a:t>    (10</a:t>
            </a:r>
            <a:r>
              <a:rPr lang="en-US" altLang="en-US" baseline="52000"/>
              <a:t>-2 </a:t>
            </a:r>
            <a:r>
              <a:rPr lang="en-US" altLang="en-US"/>
              <a:t>to 10</a:t>
            </a:r>
            <a:r>
              <a:rPr lang="en-US" altLang="en-US" baseline="58000"/>
              <a:t>-3 </a:t>
            </a:r>
            <a:r>
              <a:rPr lang="en-US" altLang="en-US"/>
              <a:t>mol/L).</a:t>
            </a:r>
          </a:p>
          <a:p>
            <a:pPr eaLnBrk="1" hangingPunct="1">
              <a:lnSpc>
                <a:spcPct val="80000"/>
              </a:lnSpc>
            </a:pPr>
            <a:r>
              <a:rPr lang="en-US" altLang="en-US"/>
              <a:t>Brief exposure to 10</a:t>
            </a:r>
            <a:r>
              <a:rPr lang="en-US" altLang="en-US" baseline="52000"/>
              <a:t>-2</a:t>
            </a:r>
            <a:r>
              <a:rPr lang="en-US" altLang="en-US"/>
              <a:t> mol/L Eugenol kills  mammalian cells.</a:t>
            </a:r>
          </a:p>
          <a:p>
            <a:pPr eaLnBrk="1" hangingPunct="1">
              <a:lnSpc>
                <a:spcPct val="80000"/>
              </a:lnSpc>
            </a:pPr>
            <a:r>
              <a:rPr lang="en-US" altLang="en-US"/>
              <a:t>Lower concentration  inhibit cell respiration and cell division .</a:t>
            </a:r>
          </a:p>
          <a:p>
            <a:pPr eaLnBrk="1" hangingPunct="1">
              <a:lnSpc>
                <a:spcPct val="80000"/>
              </a:lnSpc>
            </a:pPr>
            <a:r>
              <a:rPr lang="en-US" altLang="en-US"/>
              <a:t>Cotmore et al reported that eugenol can inhibit oxidative phosphorlyation in mitochondria.</a:t>
            </a:r>
          </a:p>
          <a:p>
            <a:pPr eaLnBrk="1" hangingPunct="1">
              <a:lnSpc>
                <a:spcPct val="80000"/>
              </a:lnSpc>
            </a:pPr>
            <a:r>
              <a:rPr lang="en-US" altLang="en-US"/>
              <a:t>It has a high affinity for plasma membrane because o f their lipid solubility. </a:t>
            </a:r>
          </a:p>
          <a:p>
            <a:pPr eaLnBrk="1" hangingPunct="1">
              <a:lnSpc>
                <a:spcPct val="80000"/>
              </a:lnSpc>
            </a:pPr>
            <a:endParaRPr lang="en-US" altLang="en-US"/>
          </a:p>
          <a:p>
            <a:pPr eaLnBrk="1" hangingPunct="1">
              <a:lnSpc>
                <a:spcPct val="80000"/>
              </a:lnSpc>
            </a:pP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BCBE505-011A-11BB-C8AC-6C48502BF454}"/>
              </a:ext>
            </a:extLst>
          </p:cNvPr>
          <p:cNvSpPr>
            <a:spLocks noGrp="1" noChangeArrowheads="1"/>
          </p:cNvSpPr>
          <p:nvPr>
            <p:ph type="title"/>
          </p:nvPr>
        </p:nvSpPr>
        <p:spPr/>
        <p:txBody>
          <a:bodyPr/>
          <a:lstStyle/>
          <a:p>
            <a:pPr eaLnBrk="1" hangingPunct="1"/>
            <a:r>
              <a:rPr lang="en-US" altLang="en-US" sz="3600">
                <a:latin typeface="Times New Roman" panose="02020603050405020304" pitchFamily="18" charset="0"/>
              </a:rPr>
              <a:t>Manipulation</a:t>
            </a:r>
            <a:r>
              <a:rPr lang="en-US" altLang="en-US"/>
              <a:t> </a:t>
            </a:r>
          </a:p>
        </p:txBody>
      </p:sp>
      <p:sp>
        <p:nvSpPr>
          <p:cNvPr id="20483" name="Rectangle 3">
            <a:extLst>
              <a:ext uri="{FF2B5EF4-FFF2-40B4-BE49-F238E27FC236}">
                <a16:creationId xmlns:a16="http://schemas.microsoft.com/office/drawing/2014/main" id="{A2F7B8C9-075F-980F-067F-90A9EF07F922}"/>
              </a:ext>
            </a:extLst>
          </p:cNvPr>
          <p:cNvSpPr>
            <a:spLocks noGrp="1" noChangeArrowheads="1"/>
          </p:cNvSpPr>
          <p:nvPr>
            <p:ph type="body" idx="1"/>
          </p:nvPr>
        </p:nvSpPr>
        <p:spPr>
          <a:xfrm>
            <a:off x="2438400" y="1676400"/>
            <a:ext cx="7772400" cy="4953000"/>
          </a:xfrm>
        </p:spPr>
        <p:txBody>
          <a:bodyPr/>
          <a:lstStyle/>
          <a:p>
            <a:pPr eaLnBrk="1" hangingPunct="1">
              <a:lnSpc>
                <a:spcPct val="90000"/>
              </a:lnSpc>
            </a:pPr>
            <a:r>
              <a:rPr lang="en-US" altLang="en-US">
                <a:latin typeface="Times New Roman" panose="02020603050405020304" pitchFamily="18" charset="0"/>
              </a:rPr>
              <a:t>A sterile glass slab and spatula are used to mix a small amount of powder to a creamy consistency. </a:t>
            </a:r>
            <a:r>
              <a:rPr lang="en-US" altLang="en-US" i="1">
                <a:latin typeface="Times New Roman" panose="02020603050405020304" pitchFamily="18" charset="0"/>
              </a:rPr>
              <a:t>No more than 3 drops of liquid should be used at a time. </a:t>
            </a:r>
            <a:r>
              <a:rPr lang="en-US" altLang="en-US">
                <a:latin typeface="Times New Roman" panose="02020603050405020304" pitchFamily="18" charset="0"/>
              </a:rPr>
              <a:t>Excessive time and effort would be required to spatulate a larger amount.</a:t>
            </a:r>
          </a:p>
          <a:p>
            <a:pPr eaLnBrk="1" hangingPunct="1">
              <a:lnSpc>
                <a:spcPct val="90000"/>
              </a:lnSpc>
            </a:pPr>
            <a:r>
              <a:rPr lang="en-US" altLang="en-US">
                <a:latin typeface="Times New Roman" panose="02020603050405020304" pitchFamily="18" charset="0"/>
              </a:rPr>
              <a:t>Tests for proper consistency include the “drop” test and the “string-out” test.</a:t>
            </a:r>
          </a:p>
          <a:p>
            <a:pPr eaLnBrk="1" hangingPunct="1">
              <a:lnSpc>
                <a:spcPct val="90000"/>
              </a:lnSpc>
            </a:pPr>
            <a:r>
              <a:rPr lang="en-US" altLang="en-US">
                <a:latin typeface="Times New Roman" panose="02020603050405020304" pitchFamily="18" charset="0"/>
              </a:rPr>
              <a:t>With the drop test, the mass of cement is gathered onto the spatula held edgewise. The cement should not drop off of the spatula’s edge in less than 10 to 12 seconds.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CB73D805-5628-C090-FDA7-F1EE2C2B7D93}"/>
              </a:ext>
            </a:extLst>
          </p:cNvPr>
          <p:cNvSpPr>
            <a:spLocks noGrp="1"/>
          </p:cNvSpPr>
          <p:nvPr>
            <p:ph type="ctrTitle"/>
          </p:nvPr>
        </p:nvSpPr>
        <p:spPr>
          <a:xfrm>
            <a:off x="2209800" y="381000"/>
            <a:ext cx="7772400" cy="914400"/>
          </a:xfrm>
        </p:spPr>
        <p:txBody>
          <a:bodyPr/>
          <a:lstStyle/>
          <a:p>
            <a:pPr eaLnBrk="1" hangingPunct="1"/>
            <a:r>
              <a:rPr altLang="en-US" sz="3600" b="1">
                <a:latin typeface="Times New Roman" panose="02020603050405020304" pitchFamily="18" charset="0"/>
                <a:cs typeface="Times New Roman" panose="02020603050405020304" pitchFamily="18" charset="0"/>
              </a:rPr>
              <a:t>Specific learning Objectives </a:t>
            </a:r>
            <a:endParaRPr altLang="en-US" sz="3600">
              <a:latin typeface="Times New Roman" panose="02020603050405020304" pitchFamily="18" charset="0"/>
              <a:cs typeface="Times New Roman" panose="02020603050405020304" pitchFamily="18" charset="0"/>
            </a:endParaRPr>
          </a:p>
        </p:txBody>
      </p:sp>
      <p:sp>
        <p:nvSpPr>
          <p:cNvPr id="8195" name="Subtitle 1">
            <a:extLst>
              <a:ext uri="{FF2B5EF4-FFF2-40B4-BE49-F238E27FC236}">
                <a16:creationId xmlns:a16="http://schemas.microsoft.com/office/drawing/2014/main" id="{46290ADA-1A4B-B010-B7AF-4B17C72E8CAD}"/>
              </a:ext>
            </a:extLst>
          </p:cNvPr>
          <p:cNvSpPr>
            <a:spLocks noGrp="1"/>
          </p:cNvSpPr>
          <p:nvPr>
            <p:ph type="subTitle" idx="1"/>
          </p:nvPr>
        </p:nvSpPr>
        <p:spPr>
          <a:xfrm>
            <a:off x="1943100" y="2047875"/>
            <a:ext cx="7924800" cy="4724400"/>
          </a:xfrm>
        </p:spPr>
        <p:txBody>
          <a:bodyPr/>
          <a:lstStyle/>
          <a:p>
            <a:r>
              <a:rPr lang="en-US" altLang="en-US" sz="1800">
                <a:solidFill>
                  <a:schemeClr val="bg1"/>
                </a:solidFill>
                <a:latin typeface="Times New Roman" panose="02020603050405020304" pitchFamily="18" charset="0"/>
                <a:cs typeface="Times New Roman" panose="02020603050405020304" pitchFamily="18" charset="0"/>
              </a:rPr>
              <a:t>At the end of this presentation the learner is expected to know ;</a:t>
            </a:r>
            <a:endParaRPr lang="en-US" altLang="en-US" sz="1800">
              <a:solidFill>
                <a:schemeClr val="bg1"/>
              </a:solidFill>
            </a:endParaRPr>
          </a:p>
          <a:p>
            <a:endParaRPr lang="en-IN" altLang="en-US"/>
          </a:p>
        </p:txBody>
      </p:sp>
      <p:graphicFrame>
        <p:nvGraphicFramePr>
          <p:cNvPr id="6" name="Table 5">
            <a:extLst>
              <a:ext uri="{FF2B5EF4-FFF2-40B4-BE49-F238E27FC236}">
                <a16:creationId xmlns:a16="http://schemas.microsoft.com/office/drawing/2014/main" id="{0CD5236B-3A83-65F3-2BF7-2504FDA8B9B9}"/>
              </a:ext>
            </a:extLst>
          </p:cNvPr>
          <p:cNvGraphicFramePr>
            <a:graphicFrameLocks noGrp="1"/>
          </p:cNvGraphicFramePr>
          <p:nvPr/>
        </p:nvGraphicFramePr>
        <p:xfrm>
          <a:off x="1943100" y="3081338"/>
          <a:ext cx="8305800" cy="3776664"/>
        </p:xfrm>
        <a:graphic>
          <a:graphicData uri="http://schemas.openxmlformats.org/drawingml/2006/table">
            <a:tbl>
              <a:tblPr firstRow="1" bandRow="1">
                <a:tableStyleId>{5C22544A-7EE6-4342-B048-85BDC9FD1C3A}</a:tableStyleId>
              </a:tblPr>
              <a:tblGrid>
                <a:gridCol w="2589787">
                  <a:extLst>
                    <a:ext uri="{9D8B030D-6E8A-4147-A177-3AD203B41FA5}">
                      <a16:colId xmlns:a16="http://schemas.microsoft.com/office/drawing/2014/main" val="20000"/>
                    </a:ext>
                  </a:extLst>
                </a:gridCol>
                <a:gridCol w="4276160">
                  <a:extLst>
                    <a:ext uri="{9D8B030D-6E8A-4147-A177-3AD203B41FA5}">
                      <a16:colId xmlns:a16="http://schemas.microsoft.com/office/drawing/2014/main" val="20001"/>
                    </a:ext>
                  </a:extLst>
                </a:gridCol>
                <a:gridCol w="1439853">
                  <a:extLst>
                    <a:ext uri="{9D8B030D-6E8A-4147-A177-3AD203B41FA5}">
                      <a16:colId xmlns:a16="http://schemas.microsoft.com/office/drawing/2014/main" val="20002"/>
                    </a:ext>
                  </a:extLst>
                </a:gridCol>
              </a:tblGrid>
              <a:tr h="562301">
                <a:tc>
                  <a:txBody>
                    <a:bodyPr/>
                    <a:lstStyle/>
                    <a:p>
                      <a:r>
                        <a:rPr lang="en-US" sz="1800" dirty="0"/>
                        <a:t>Core areas* </a:t>
                      </a:r>
                    </a:p>
                  </a:txBody>
                  <a:tcPr marT="45727" marB="45727"/>
                </a:tc>
                <a:tc>
                  <a:txBody>
                    <a:bodyPr/>
                    <a:lstStyle/>
                    <a:p>
                      <a:r>
                        <a:rPr lang="en-US" sz="1800" dirty="0"/>
                        <a:t>Domain</a:t>
                      </a:r>
                      <a:r>
                        <a:rPr lang="en-US" sz="1800" baseline="0" dirty="0"/>
                        <a:t> **</a:t>
                      </a:r>
                      <a:endParaRPr lang="en-US" sz="1800" dirty="0"/>
                    </a:p>
                  </a:txBody>
                  <a:tcPr marT="45727" marB="45727"/>
                </a:tc>
                <a:tc>
                  <a:txBody>
                    <a:bodyPr/>
                    <a:lstStyle/>
                    <a:p>
                      <a:r>
                        <a:rPr lang="en-US" sz="1800" dirty="0"/>
                        <a:t>Category #</a:t>
                      </a:r>
                    </a:p>
                  </a:txBody>
                  <a:tcPr marT="45727" marB="45727"/>
                </a:tc>
                <a:extLst>
                  <a:ext uri="{0D108BD9-81ED-4DB2-BD59-A6C34878D82A}">
                    <a16:rowId xmlns:a16="http://schemas.microsoft.com/office/drawing/2014/main" val="10000"/>
                  </a:ext>
                </a:extLst>
              </a:tr>
              <a:tr h="6549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Times New Roman" pitchFamily="18" charset="0"/>
                          <a:cs typeface="Times New Roman" pitchFamily="18" charset="0"/>
                        </a:rPr>
                        <a:t>Introduction</a:t>
                      </a:r>
                    </a:p>
                    <a:p>
                      <a:endParaRPr lang="en-US" sz="1800" dirty="0"/>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1"/>
                  </a:ext>
                </a:extLst>
              </a:tr>
              <a:tr h="687986">
                <a:tc>
                  <a:txBody>
                    <a:bodyPr/>
                    <a:lstStyle/>
                    <a:p>
                      <a:pPr eaLnBrk="1" hangingPunct="1"/>
                      <a:r>
                        <a:rPr lang="en-US" altLang="en-US" sz="1800" dirty="0">
                          <a:latin typeface="Times New Roman" pitchFamily="18" charset="0"/>
                          <a:cs typeface="Times New Roman" pitchFamily="18" charset="0"/>
                        </a:rPr>
                        <a:t>Definitions</a:t>
                      </a:r>
                      <a:endParaRPr lang="en-US" sz="1800" dirty="0"/>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2"/>
                  </a:ext>
                </a:extLst>
              </a:tr>
              <a:tr h="9356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Times New Roman" pitchFamily="18" charset="0"/>
                          <a:cs typeface="Times New Roman" pitchFamily="18" charset="0"/>
                        </a:rPr>
                        <a:t>Classifications </a:t>
                      </a:r>
                    </a:p>
                    <a:p>
                      <a:endParaRPr lang="en-US" sz="1800" dirty="0"/>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3"/>
                  </a:ext>
                </a:extLst>
              </a:tr>
              <a:tr h="935695">
                <a:tc>
                  <a:txBody>
                    <a:bodyPr/>
                    <a:lstStyle/>
                    <a:p>
                      <a:endParaRPr lang="en-US" sz="1800" dirty="0"/>
                    </a:p>
                  </a:txBody>
                  <a:tcPr marT="45727" marB="45727"/>
                </a:tc>
                <a:tc>
                  <a:txBody>
                    <a:bodyPr/>
                    <a:lstStyle/>
                    <a:p>
                      <a:endParaRPr lang="en-US" sz="1800" dirty="0"/>
                    </a:p>
                  </a:txBody>
                  <a:tcPr marT="45727" marB="45727"/>
                </a:tc>
                <a:tc>
                  <a:txBody>
                    <a:bodyPr/>
                    <a:lstStyle/>
                    <a:p>
                      <a:endParaRPr lang="en-US" sz="1800" dirty="0"/>
                    </a:p>
                  </a:txBody>
                  <a:tcPr marT="45727" marB="45727"/>
                </a:tc>
                <a:extLst>
                  <a:ext uri="{0D108BD9-81ED-4DB2-BD59-A6C34878D82A}">
                    <a16:rowId xmlns:a16="http://schemas.microsoft.com/office/drawing/2014/main" val="10004"/>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B39B459B-8DA8-380B-E0DE-74A38BE2D5A1}"/>
              </a:ext>
            </a:extLst>
          </p:cNvPr>
          <p:cNvSpPr>
            <a:spLocks noGrp="1" noChangeArrowheads="1"/>
          </p:cNvSpPr>
          <p:nvPr>
            <p:ph type="body" idx="1"/>
          </p:nvPr>
        </p:nvSpPr>
        <p:spPr>
          <a:xfrm>
            <a:off x="2894013" y="228600"/>
            <a:ext cx="7772400" cy="6400800"/>
          </a:xfrm>
        </p:spPr>
        <p:txBody>
          <a:bodyPr/>
          <a:lstStyle/>
          <a:p>
            <a:pPr eaLnBrk="1" hangingPunct="1">
              <a:lnSpc>
                <a:spcPct val="90000"/>
              </a:lnSpc>
            </a:pPr>
            <a:r>
              <a:rPr lang="en-US" altLang="en-US" sz="3000">
                <a:latin typeface="Times New Roman" panose="02020603050405020304" pitchFamily="18" charset="0"/>
              </a:rPr>
              <a:t>A root canal instrument may also be used for this test. After a no. 25 reamer or file is rotated in the gathered mass of cement, it is withdrawn and held in a vertical po­sition. Correctly mixed cement should remain, with very little movement, on the blade of the instrument for 5 to 10 seconds. If a teardrop forms, the mix is too thin and more powder should be added.</a:t>
            </a:r>
          </a:p>
          <a:p>
            <a:pPr eaLnBrk="1" hangingPunct="1">
              <a:lnSpc>
                <a:spcPct val="90000"/>
              </a:lnSpc>
            </a:pPr>
            <a:r>
              <a:rPr lang="en-US" altLang="en-US" sz="3000">
                <a:latin typeface="Times New Roman" panose="02020603050405020304" pitchFamily="18" charset="0"/>
              </a:rPr>
              <a:t>With the string-out test the mass of cement is returned-to the slab. After touching the mass of cement with its flat surface. The spatula is raised up </a:t>
            </a:r>
            <a:r>
              <a:rPr lang="en-US" altLang="en-US" sz="3000" i="1">
                <a:latin typeface="Times New Roman" panose="02020603050405020304" pitchFamily="18" charset="0"/>
              </a:rPr>
              <a:t>slowly </a:t>
            </a:r>
            <a:r>
              <a:rPr lang="en-US" altLang="en-US" sz="3000">
                <a:latin typeface="Times New Roman" panose="02020603050405020304" pitchFamily="18" charset="0"/>
              </a:rPr>
              <a:t>from the glass slab. The cement should string out for at least 1 inch without breaking.</a:t>
            </a:r>
          </a:p>
          <a:p>
            <a:pPr eaLnBrk="1" hangingPunct="1">
              <a:lnSpc>
                <a:spcPct val="90000"/>
              </a:lnSpc>
            </a:pPr>
            <a:endParaRPr lang="en-US" altLang="en-US" sz="3000">
              <a:latin typeface="Times New Roman" panose="02020603050405020304" pitchFamily="18"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866ECF2-B6AA-A5CE-6114-FA2174C99A8E}"/>
              </a:ext>
            </a:extLst>
          </p:cNvPr>
          <p:cNvSpPr>
            <a:spLocks noGrp="1" noChangeArrowheads="1"/>
          </p:cNvSpPr>
          <p:nvPr>
            <p:ph type="title"/>
          </p:nvPr>
        </p:nvSpPr>
        <p:spPr/>
        <p:txBody>
          <a:bodyPr/>
          <a:lstStyle/>
          <a:p>
            <a:pPr eaLnBrk="1" hangingPunct="1"/>
            <a:r>
              <a:rPr lang="en-US" altLang="en-US" sz="3200">
                <a:latin typeface="Times New Roman" panose="02020603050405020304" pitchFamily="18" charset="0"/>
              </a:rPr>
              <a:t>PROPERTIES OF ZINC OXIDE EUGENOL     SEALERS</a:t>
            </a:r>
            <a:r>
              <a:rPr lang="en-US" altLang="en-US" sz="4000"/>
              <a:t> </a:t>
            </a:r>
          </a:p>
        </p:txBody>
      </p:sp>
      <p:sp>
        <p:nvSpPr>
          <p:cNvPr id="22531" name="Rectangle 3">
            <a:extLst>
              <a:ext uri="{FF2B5EF4-FFF2-40B4-BE49-F238E27FC236}">
                <a16:creationId xmlns:a16="http://schemas.microsoft.com/office/drawing/2014/main" id="{C892172F-340A-527A-3906-05B586ABE6F8}"/>
              </a:ext>
            </a:extLst>
          </p:cNvPr>
          <p:cNvSpPr>
            <a:spLocks noGrp="1" noChangeArrowheads="1"/>
          </p:cNvSpPr>
          <p:nvPr>
            <p:ph type="body" idx="1"/>
          </p:nvPr>
        </p:nvSpPr>
        <p:spPr>
          <a:xfrm>
            <a:off x="1524001" y="1828800"/>
            <a:ext cx="9142413" cy="5257800"/>
          </a:xfrm>
        </p:spPr>
        <p:txBody>
          <a:bodyPr/>
          <a:lstStyle/>
          <a:p>
            <a:pPr eaLnBrk="1" hangingPunct="1">
              <a:lnSpc>
                <a:spcPct val="90000"/>
              </a:lnSpc>
              <a:buFont typeface="Wingdings" panose="05000000000000000000" pitchFamily="2" charset="2"/>
              <a:buNone/>
            </a:pPr>
            <a:r>
              <a:rPr lang="en-US" altLang="en-US">
                <a:latin typeface="Times New Roman" panose="02020603050405020304" pitchFamily="18" charset="0"/>
              </a:rPr>
              <a:t>SETTING TIME</a:t>
            </a:r>
          </a:p>
          <a:p>
            <a:pPr eaLnBrk="1" hangingPunct="1">
              <a:lnSpc>
                <a:spcPct val="90000"/>
              </a:lnSpc>
            </a:pPr>
            <a:r>
              <a:rPr lang="en-US" altLang="en-US">
                <a:latin typeface="Times New Roman" panose="02020603050405020304" pitchFamily="18" charset="0"/>
              </a:rPr>
              <a:t>A setting time of 30 minutes, which allows the taking of a postoperative radiographs, with necessary adjustments. On the other hand early setting may be preferred when an apical third root filling technique is used. A root sealing cement should become viscous quite quickly, but the final set should be delayed for atleast 30 minutes. </a:t>
            </a:r>
          </a:p>
          <a:p>
            <a:pPr eaLnBrk="1" hangingPunct="1">
              <a:lnSpc>
                <a:spcPct val="90000"/>
              </a:lnSpc>
            </a:pPr>
            <a:r>
              <a:rPr lang="en-US" altLang="en-US">
                <a:latin typeface="Times New Roman" panose="02020603050405020304" pitchFamily="18" charset="0"/>
              </a:rPr>
              <a:t>Ideally a root canal sealer should absorb moisture as it sets without any effect in its properties, because moisture contamination from the periapex is sometimes inevitable. </a:t>
            </a:r>
          </a:p>
          <a:p>
            <a:pPr eaLnBrk="1" hangingPunct="1">
              <a:lnSpc>
                <a:spcPct val="90000"/>
              </a:lnSpc>
            </a:pPr>
            <a:r>
              <a:rPr lang="en-US" altLang="en-US">
                <a:latin typeface="Times New Roman" panose="02020603050405020304" pitchFamily="18" charset="0"/>
              </a:rPr>
              <a:t>Zinc oxide cement absorbs moisture but their setting time can be reduced by half.</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1EDB991-E49F-B2F1-B4C7-B4C58754FA62}"/>
              </a:ext>
            </a:extLst>
          </p:cNvPr>
          <p:cNvSpPr>
            <a:spLocks noGrp="1" noChangeArrowheads="1"/>
          </p:cNvSpPr>
          <p:nvPr>
            <p:ph type="title"/>
          </p:nvPr>
        </p:nvSpPr>
        <p:spPr/>
        <p:txBody>
          <a:bodyPr/>
          <a:lstStyle/>
          <a:p>
            <a:pPr eaLnBrk="1" hangingPunct="1"/>
            <a:endParaRPr lang="en-US" altLang="en-US"/>
          </a:p>
        </p:txBody>
      </p:sp>
      <p:sp>
        <p:nvSpPr>
          <p:cNvPr id="23555" name="Rectangle 3">
            <a:extLst>
              <a:ext uri="{FF2B5EF4-FFF2-40B4-BE49-F238E27FC236}">
                <a16:creationId xmlns:a16="http://schemas.microsoft.com/office/drawing/2014/main" id="{CC2A9F2D-036B-BD04-97D2-BD52E4514A7D}"/>
              </a:ext>
            </a:extLst>
          </p:cNvPr>
          <p:cNvSpPr>
            <a:spLocks noGrp="1" noChangeArrowheads="1"/>
          </p:cNvSpPr>
          <p:nvPr>
            <p:ph type="body" idx="1"/>
          </p:nvPr>
        </p:nvSpPr>
        <p:spPr/>
        <p:txBody>
          <a:bodyPr/>
          <a:lstStyle/>
          <a:p>
            <a:pPr eaLnBrk="1" hangingPunct="1">
              <a:lnSpc>
                <a:spcPct val="90000"/>
              </a:lnSpc>
            </a:pPr>
            <a:r>
              <a:rPr lang="en-US" altLang="en-US" b="1"/>
              <a:t>SEAL</a:t>
            </a:r>
            <a:endParaRPr lang="en-US" altLang="en-US"/>
          </a:p>
          <a:p>
            <a:pPr eaLnBrk="1" hangingPunct="1">
              <a:lnSpc>
                <a:spcPct val="90000"/>
              </a:lnSpc>
            </a:pPr>
            <a:r>
              <a:rPr lang="en-US" altLang="en-US"/>
              <a:t>A variety of techniques have been employed to assess the effectiveness of the cement seals. Their ability to withstand the penetration of dyes, bacteria or radioactive isotopes has been measured and the percolation of fluids under air or water pressure has been assessed. The results confirm that zinc oxide and eugenol cements make a good seal.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64D9059B-0DA8-AF99-D85D-502543B837E1}"/>
              </a:ext>
            </a:extLst>
          </p:cNvPr>
          <p:cNvSpPr>
            <a:spLocks noGrp="1" noChangeArrowheads="1"/>
          </p:cNvSpPr>
          <p:nvPr>
            <p:ph type="body" idx="1"/>
          </p:nvPr>
        </p:nvSpPr>
        <p:spPr>
          <a:xfrm>
            <a:off x="2438400" y="685800"/>
            <a:ext cx="8229600" cy="6172200"/>
          </a:xfrm>
        </p:spPr>
        <p:txBody>
          <a:bodyPr/>
          <a:lstStyle/>
          <a:p>
            <a:pPr eaLnBrk="1" hangingPunct="1">
              <a:lnSpc>
                <a:spcPct val="90000"/>
              </a:lnSpc>
              <a:buFont typeface="Wingdings" panose="05000000000000000000" pitchFamily="2" charset="2"/>
              <a:buNone/>
            </a:pPr>
            <a:r>
              <a:rPr lang="en-US" altLang="en-US" sz="2400" b="1"/>
              <a:t>STRENGTH</a:t>
            </a:r>
            <a:endParaRPr lang="en-US" altLang="en-US" sz="2400"/>
          </a:p>
          <a:p>
            <a:pPr eaLnBrk="1" hangingPunct="1">
              <a:lnSpc>
                <a:spcPct val="90000"/>
              </a:lnSpc>
            </a:pPr>
            <a:r>
              <a:rPr lang="en-US" altLang="en-US" sz="2400"/>
              <a:t> The strength of root sealers is rarely mentioned. It is however of little importance because the root canals of many root filled teeth are used for post retention. A root filling which is only weakly held by the sealer may be dislodged during the procedure, particularly when there is a wide apical foramen. The strength of sealers decreases with time .</a:t>
            </a:r>
          </a:p>
          <a:p>
            <a:pPr eaLnBrk="1" hangingPunct="1">
              <a:lnSpc>
                <a:spcPct val="90000"/>
              </a:lnSpc>
              <a:buFont typeface="Wingdings" panose="05000000000000000000" pitchFamily="2" charset="2"/>
              <a:buNone/>
            </a:pPr>
            <a:r>
              <a:rPr lang="en-US" altLang="en-US" sz="2400"/>
              <a:t>This can be due to:-</a:t>
            </a:r>
          </a:p>
          <a:p>
            <a:pPr eaLnBrk="1" hangingPunct="1">
              <a:lnSpc>
                <a:spcPct val="90000"/>
              </a:lnSpc>
            </a:pPr>
            <a:r>
              <a:rPr lang="en-US" altLang="en-US" sz="2400"/>
              <a:t>Strength is partly dependent on the adhesion of the cement to the tooth wall and root filling point </a:t>
            </a:r>
          </a:p>
          <a:p>
            <a:pPr eaLnBrk="1" hangingPunct="1">
              <a:lnSpc>
                <a:spcPct val="90000"/>
              </a:lnSpc>
            </a:pPr>
            <a:r>
              <a:rPr lang="en-US" altLang="en-US" sz="2400"/>
              <a:t>Some cements allow an ingress of fluid and this may dissolve the cement surface which will lead to a loss of strength.</a:t>
            </a:r>
          </a:p>
          <a:p>
            <a:pPr eaLnBrk="1" hangingPunct="1">
              <a:lnSpc>
                <a:spcPct val="90000"/>
              </a:lnSpc>
            </a:pPr>
            <a:r>
              <a:rPr lang="en-US" altLang="en-US" sz="2400"/>
              <a:t>Zinc oxide cement is a very satisfactory type of sealer.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21DE7F1-95EF-2D42-2DC0-AD242B3B1262}"/>
              </a:ext>
            </a:extLst>
          </p:cNvPr>
          <p:cNvSpPr>
            <a:spLocks noGrp="1" noChangeArrowheads="1"/>
          </p:cNvSpPr>
          <p:nvPr>
            <p:ph type="title"/>
          </p:nvPr>
        </p:nvSpPr>
        <p:spPr>
          <a:xfrm>
            <a:off x="1981200" y="228600"/>
            <a:ext cx="8229600" cy="914400"/>
          </a:xfrm>
        </p:spPr>
        <p:txBody>
          <a:bodyPr>
            <a:normAutofit fontScale="90000"/>
          </a:bodyPr>
          <a:lstStyle/>
          <a:p>
            <a:pPr eaLnBrk="1" hangingPunct="1"/>
            <a:r>
              <a:rPr lang="en-US" altLang="en-US" sz="3600" b="1">
                <a:latin typeface="Times New Roman" panose="02020603050405020304" pitchFamily="18" charset="0"/>
              </a:rPr>
              <a:t>               Advantages :</a:t>
            </a:r>
            <a:br>
              <a:rPr lang="en-US" altLang="en-US" sz="3600">
                <a:latin typeface="Times New Roman" panose="02020603050405020304" pitchFamily="18" charset="0"/>
              </a:rPr>
            </a:br>
            <a:endParaRPr lang="en-US" altLang="en-US" sz="3600">
              <a:latin typeface="Times New Roman" panose="02020603050405020304" pitchFamily="18" charset="0"/>
            </a:endParaRPr>
          </a:p>
        </p:txBody>
      </p:sp>
      <p:sp>
        <p:nvSpPr>
          <p:cNvPr id="25603" name="Rectangle 3">
            <a:extLst>
              <a:ext uri="{FF2B5EF4-FFF2-40B4-BE49-F238E27FC236}">
                <a16:creationId xmlns:a16="http://schemas.microsoft.com/office/drawing/2014/main" id="{6FDEEBDF-3529-C4AD-4C0B-CDEE7D01A5D1}"/>
              </a:ext>
            </a:extLst>
          </p:cNvPr>
          <p:cNvSpPr>
            <a:spLocks noGrp="1" noChangeArrowheads="1"/>
          </p:cNvSpPr>
          <p:nvPr>
            <p:ph type="body" idx="1"/>
          </p:nvPr>
        </p:nvSpPr>
        <p:spPr>
          <a:xfrm>
            <a:off x="1981200" y="685800"/>
            <a:ext cx="8229600" cy="5181600"/>
          </a:xfrm>
        </p:spPr>
        <p:txBody>
          <a:bodyPr/>
          <a:lstStyle/>
          <a:p>
            <a:pPr eaLnBrk="1" hangingPunct="1">
              <a:lnSpc>
                <a:spcPct val="90000"/>
              </a:lnSpc>
            </a:pPr>
            <a:r>
              <a:rPr lang="en-US" altLang="en-US" sz="3000">
                <a:latin typeface="Times New Roman" panose="02020603050405020304" pitchFamily="18" charset="0"/>
              </a:rPr>
              <a:t>Excellent lubricating properties.</a:t>
            </a:r>
          </a:p>
          <a:p>
            <a:pPr eaLnBrk="1" hangingPunct="1">
              <a:lnSpc>
                <a:spcPct val="90000"/>
              </a:lnSpc>
            </a:pPr>
            <a:r>
              <a:rPr lang="en-US" altLang="en-US" sz="3000">
                <a:latin typeface="Times New Roman" panose="02020603050405020304" pitchFamily="18" charset="0"/>
              </a:rPr>
              <a:t>Allows working time of more than 30 min when mixed in 1:1 ratio.</a:t>
            </a:r>
          </a:p>
          <a:p>
            <a:pPr eaLnBrk="1" hangingPunct="1">
              <a:lnSpc>
                <a:spcPct val="90000"/>
              </a:lnSpc>
            </a:pPr>
            <a:r>
              <a:rPr lang="en-US" altLang="en-US" sz="3000">
                <a:latin typeface="Times New Roman" panose="02020603050405020304" pitchFamily="18" charset="0"/>
              </a:rPr>
              <a:t>Germicidal and biocompatibility.</a:t>
            </a:r>
          </a:p>
          <a:p>
            <a:pPr eaLnBrk="1" hangingPunct="1">
              <a:lnSpc>
                <a:spcPct val="90000"/>
              </a:lnSpc>
            </a:pPr>
            <a:r>
              <a:rPr lang="en-US" altLang="en-US" sz="3000">
                <a:latin typeface="Times New Roman" panose="02020603050405020304" pitchFamily="18" charset="0"/>
              </a:rPr>
              <a:t>Greater bulk than any sealer – thus ideal for condensation techniques to fill voids, auxillary canals + irregularities.</a:t>
            </a:r>
          </a:p>
          <a:p>
            <a:pPr eaLnBrk="1" hangingPunct="1">
              <a:lnSpc>
                <a:spcPct val="90000"/>
              </a:lnSpc>
            </a:pPr>
            <a:r>
              <a:rPr lang="en-US" altLang="en-US" sz="3000">
                <a:latin typeface="Times New Roman" panose="02020603050405020304" pitchFamily="18" charset="0"/>
              </a:rPr>
              <a:t>Prostaglandin inhibition property – ZnO and Eugenol combined to form zinc eugenolate – prostaglandin inhibitor.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B092E13-06D3-1FDD-EB31-D1D96BFF3F7C}"/>
              </a:ext>
            </a:extLst>
          </p:cNvPr>
          <p:cNvSpPr>
            <a:spLocks noGrp="1" noChangeArrowheads="1"/>
          </p:cNvSpPr>
          <p:nvPr>
            <p:ph type="title"/>
          </p:nvPr>
        </p:nvSpPr>
        <p:spPr/>
        <p:txBody>
          <a:bodyPr/>
          <a:lstStyle/>
          <a:p>
            <a:pPr eaLnBrk="1" hangingPunct="1"/>
            <a:r>
              <a:rPr lang="en-US" altLang="en-US" sz="3200" b="1">
                <a:latin typeface="Times New Roman" panose="02020603050405020304" pitchFamily="18" charset="0"/>
              </a:rPr>
              <a:t>Disadvantage</a:t>
            </a:r>
          </a:p>
        </p:txBody>
      </p:sp>
      <p:sp>
        <p:nvSpPr>
          <p:cNvPr id="26627" name="Rectangle 3">
            <a:extLst>
              <a:ext uri="{FF2B5EF4-FFF2-40B4-BE49-F238E27FC236}">
                <a16:creationId xmlns:a16="http://schemas.microsoft.com/office/drawing/2014/main" id="{C18D9891-DE31-C843-1E47-AA6268CCF24B}"/>
              </a:ext>
            </a:extLst>
          </p:cNvPr>
          <p:cNvSpPr>
            <a:spLocks noGrp="1" noChangeArrowheads="1"/>
          </p:cNvSpPr>
          <p:nvPr>
            <p:ph type="body" idx="1"/>
          </p:nvPr>
        </p:nvSpPr>
        <p:spPr>
          <a:xfrm>
            <a:off x="1981200" y="1143000"/>
            <a:ext cx="8229600" cy="4724400"/>
          </a:xfrm>
        </p:spPr>
        <p:txBody>
          <a:bodyPr/>
          <a:lstStyle/>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latin typeface="Times New Roman" panose="02020603050405020304" pitchFamily="18" charset="0"/>
              </a:rPr>
              <a:t> Presence of silver makes the sealer extremely staining of they enter dentinal tubules.</a:t>
            </a:r>
          </a:p>
          <a:p>
            <a:pPr eaLnBrk="1" hangingPunct="1"/>
            <a:endParaRPr lang="en-US" altLang="en-US">
              <a:latin typeface="Times New Roman" panose="02020603050405020304" pitchFamily="18" charset="0"/>
            </a:endParaRPr>
          </a:p>
          <a:p>
            <a:pPr eaLnBrk="1" hangingPunct="1">
              <a:buFont typeface="Wingdings" panose="05000000000000000000" pitchFamily="2" charset="2"/>
              <a:buNone/>
            </a:pPr>
            <a:r>
              <a:rPr lang="en-US" altLang="en-US" b="1">
                <a:latin typeface="Times New Roman" panose="02020603050405020304" pitchFamily="18" charset="0"/>
              </a:rPr>
              <a:t>Indication – </a:t>
            </a:r>
          </a:p>
          <a:p>
            <a:pPr eaLnBrk="1" hangingPunct="1">
              <a:buFont typeface="Wingdings" panose="05000000000000000000" pitchFamily="2" charset="2"/>
              <a:buNone/>
            </a:pPr>
            <a:r>
              <a:rPr lang="en-US" altLang="en-US">
                <a:latin typeface="Times New Roman" panose="02020603050405020304" pitchFamily="18" charset="0"/>
              </a:rPr>
              <a:t>Indicated for warm G.P. technique where lateral canals are present.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1920060-DCDC-F32B-60F0-C75481D90596}"/>
              </a:ext>
            </a:extLst>
          </p:cNvPr>
          <p:cNvSpPr>
            <a:spLocks noGrp="1" noChangeArrowheads="1"/>
          </p:cNvSpPr>
          <p:nvPr>
            <p:ph type="title"/>
          </p:nvPr>
        </p:nvSpPr>
        <p:spPr/>
        <p:txBody>
          <a:bodyPr/>
          <a:lstStyle/>
          <a:p>
            <a:pPr eaLnBrk="1" hangingPunct="1"/>
            <a:r>
              <a:rPr lang="en-US" altLang="en-US" sz="3600" b="1" u="sng">
                <a:latin typeface="Times New Roman" panose="02020603050405020304" pitchFamily="18" charset="0"/>
              </a:rPr>
              <a:t>Procosol Radiopaque – Silver Cement</a:t>
            </a:r>
            <a:br>
              <a:rPr lang="en-US" altLang="en-US" sz="3600" b="1" i="1">
                <a:latin typeface="Times New Roman" panose="02020603050405020304" pitchFamily="18" charset="0"/>
              </a:rPr>
            </a:br>
            <a:endParaRPr lang="en-US" altLang="en-US" sz="3600" b="1" i="1">
              <a:latin typeface="Times New Roman" panose="02020603050405020304" pitchFamily="18" charset="0"/>
            </a:endParaRPr>
          </a:p>
        </p:txBody>
      </p:sp>
      <p:sp>
        <p:nvSpPr>
          <p:cNvPr id="27651" name="Rectangle 3">
            <a:extLst>
              <a:ext uri="{FF2B5EF4-FFF2-40B4-BE49-F238E27FC236}">
                <a16:creationId xmlns:a16="http://schemas.microsoft.com/office/drawing/2014/main" id="{EEAEBE46-8B5D-0BDE-FC17-28253E36D76A}"/>
              </a:ext>
            </a:extLst>
          </p:cNvPr>
          <p:cNvSpPr>
            <a:spLocks noGrp="1" noChangeArrowheads="1"/>
          </p:cNvSpPr>
          <p:nvPr>
            <p:ph type="body" idx="1"/>
          </p:nvPr>
        </p:nvSpPr>
        <p:spPr>
          <a:xfrm>
            <a:off x="1981200" y="1600200"/>
            <a:ext cx="8229600" cy="5257800"/>
          </a:xfrm>
        </p:spPr>
        <p:txBody>
          <a:bodyPr/>
          <a:lstStyle/>
          <a:p>
            <a:pPr marL="609600" indent="-609600"/>
            <a:r>
              <a:rPr lang="en-US" altLang="en-US" b="1" i="1">
                <a:latin typeface="Times New Roman" panose="02020603050405020304" pitchFamily="18" charset="0"/>
              </a:rPr>
              <a:t>Powder: </a:t>
            </a:r>
            <a:endParaRPr lang="en-US" altLang="en-US">
              <a:latin typeface="Times New Roman" panose="02020603050405020304" pitchFamily="18" charset="0"/>
            </a:endParaRPr>
          </a:p>
          <a:p>
            <a:pPr marL="609600" indent="-609600">
              <a:buNone/>
            </a:pPr>
            <a:r>
              <a:rPr lang="en-US" altLang="en-US">
                <a:latin typeface="Times New Roman" panose="02020603050405020304" pitchFamily="18" charset="0"/>
              </a:rPr>
              <a:t>      	ZnO                             </a:t>
            </a:r>
            <a:r>
              <a:rPr lang="en-US" altLang="en-US">
                <a:latin typeface="Times New Roman" panose="02020603050405020304" pitchFamily="18" charset="0"/>
                <a:sym typeface="Wingdings" panose="05000000000000000000" pitchFamily="2" charset="2"/>
              </a:rPr>
              <a:t></a:t>
            </a:r>
            <a:r>
              <a:rPr lang="en-US" altLang="en-US">
                <a:latin typeface="Times New Roman" panose="02020603050405020304" pitchFamily="18" charset="0"/>
              </a:rPr>
              <a:t> 45%</a:t>
            </a:r>
          </a:p>
          <a:p>
            <a:pPr marL="609600" indent="-609600">
              <a:buNone/>
            </a:pPr>
            <a:r>
              <a:rPr lang="en-US" altLang="en-US">
                <a:latin typeface="Times New Roman" panose="02020603050405020304" pitchFamily="18" charset="0"/>
              </a:rPr>
              <a:t>       	Ppt silver 		         </a:t>
            </a:r>
            <a:r>
              <a:rPr lang="en-US" altLang="en-US">
                <a:latin typeface="Times New Roman" panose="02020603050405020304" pitchFamily="18" charset="0"/>
                <a:sym typeface="Wingdings" panose="05000000000000000000" pitchFamily="2" charset="2"/>
              </a:rPr>
              <a:t></a:t>
            </a:r>
            <a:r>
              <a:rPr lang="en-US" altLang="en-US">
                <a:latin typeface="Times New Roman" panose="02020603050405020304" pitchFamily="18" charset="0"/>
              </a:rPr>
              <a:t> 17%</a:t>
            </a:r>
          </a:p>
          <a:p>
            <a:pPr marL="609600" indent="-609600">
              <a:buNone/>
            </a:pPr>
            <a:r>
              <a:rPr lang="en-US" altLang="en-US">
                <a:latin typeface="Times New Roman" panose="02020603050405020304" pitchFamily="18" charset="0"/>
              </a:rPr>
              <a:t>      	Hydrogenated resin 	</a:t>
            </a:r>
            <a:r>
              <a:rPr lang="en-US" altLang="en-US">
                <a:latin typeface="Times New Roman" panose="02020603050405020304" pitchFamily="18" charset="0"/>
                <a:sym typeface="Wingdings" panose="05000000000000000000" pitchFamily="2" charset="2"/>
              </a:rPr>
              <a:t></a:t>
            </a:r>
            <a:r>
              <a:rPr lang="en-US" altLang="en-US">
                <a:latin typeface="Times New Roman" panose="02020603050405020304" pitchFamily="18" charset="0"/>
              </a:rPr>
              <a:t> 36%</a:t>
            </a:r>
          </a:p>
          <a:p>
            <a:pPr marL="609600" indent="-609600">
              <a:buNone/>
            </a:pPr>
            <a:r>
              <a:rPr lang="en-US" altLang="en-US">
                <a:latin typeface="Times New Roman" panose="02020603050405020304" pitchFamily="18" charset="0"/>
              </a:rPr>
              <a:t>      	Magnesium oxide 	</a:t>
            </a:r>
            <a:r>
              <a:rPr lang="en-US" altLang="en-US">
                <a:latin typeface="Times New Roman" panose="02020603050405020304" pitchFamily="18" charset="0"/>
                <a:sym typeface="Wingdings" panose="05000000000000000000" pitchFamily="2" charset="2"/>
              </a:rPr>
              <a:t></a:t>
            </a:r>
            <a:r>
              <a:rPr lang="en-US" altLang="en-US">
                <a:latin typeface="Times New Roman" panose="02020603050405020304" pitchFamily="18" charset="0"/>
              </a:rPr>
              <a:t> 2%</a:t>
            </a:r>
            <a:endParaRPr lang="en-US" altLang="en-US" b="1" i="1">
              <a:latin typeface="Times New Roman" panose="02020603050405020304" pitchFamily="18" charset="0"/>
            </a:endParaRPr>
          </a:p>
          <a:p>
            <a:pPr marL="609600" indent="-609600"/>
            <a:r>
              <a:rPr lang="en-US" altLang="en-US" b="1" i="1">
                <a:latin typeface="Times New Roman" panose="02020603050405020304" pitchFamily="18" charset="0"/>
              </a:rPr>
              <a:t>Liquid:</a:t>
            </a:r>
            <a:endParaRPr lang="en-US" altLang="en-US">
              <a:latin typeface="Times New Roman" panose="02020603050405020304" pitchFamily="18" charset="0"/>
            </a:endParaRPr>
          </a:p>
          <a:p>
            <a:pPr marL="609600" indent="-609600">
              <a:buNone/>
            </a:pPr>
            <a:r>
              <a:rPr lang="en-US" altLang="en-US">
                <a:latin typeface="Times New Roman" panose="02020603050405020304" pitchFamily="18" charset="0"/>
              </a:rPr>
              <a:t>	   Eugenol 		         </a:t>
            </a:r>
            <a:r>
              <a:rPr lang="en-US" altLang="en-US">
                <a:latin typeface="Times New Roman" panose="02020603050405020304" pitchFamily="18" charset="0"/>
                <a:sym typeface="Wingdings" panose="05000000000000000000" pitchFamily="2" charset="2"/>
              </a:rPr>
              <a:t></a:t>
            </a:r>
            <a:r>
              <a:rPr lang="en-US" altLang="en-US">
                <a:latin typeface="Times New Roman" panose="02020603050405020304" pitchFamily="18" charset="0"/>
              </a:rPr>
              <a:t> 90%</a:t>
            </a:r>
          </a:p>
          <a:p>
            <a:pPr marL="609600" indent="-609600">
              <a:buNone/>
            </a:pPr>
            <a:r>
              <a:rPr lang="en-US" altLang="en-US">
                <a:latin typeface="Times New Roman" panose="02020603050405020304" pitchFamily="18" charset="0"/>
              </a:rPr>
              <a:t>	   Canada balsam 	         </a:t>
            </a:r>
            <a:r>
              <a:rPr lang="en-US" altLang="en-US">
                <a:latin typeface="Times New Roman" panose="02020603050405020304" pitchFamily="18" charset="0"/>
                <a:sym typeface="Wingdings" panose="05000000000000000000" pitchFamily="2" charset="2"/>
              </a:rPr>
              <a:t></a:t>
            </a:r>
            <a:r>
              <a:rPr lang="en-US" altLang="en-US">
                <a:latin typeface="Times New Roman" panose="02020603050405020304" pitchFamily="18" charset="0"/>
              </a:rPr>
              <a:t> 10%</a:t>
            </a:r>
          </a:p>
          <a:p>
            <a:pPr marL="609600" indent="-609600">
              <a:buNone/>
            </a:pPr>
            <a:r>
              <a:rPr lang="en-US" altLang="en-US">
                <a:latin typeface="Times New Roman" panose="02020603050405020304" pitchFamily="18" charset="0"/>
              </a:rPr>
              <a:t>To get rid of stain – use xylol to wash the pulp chamber after condensation.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C4DE295F-96DE-3563-FB25-6D3D2E80CAC4}"/>
              </a:ext>
            </a:extLst>
          </p:cNvPr>
          <p:cNvSpPr>
            <a:spLocks noGrp="1" noChangeArrowheads="1"/>
          </p:cNvSpPr>
          <p:nvPr>
            <p:ph type="body" idx="1"/>
          </p:nvPr>
        </p:nvSpPr>
        <p:spPr>
          <a:xfrm>
            <a:off x="1981200" y="228600"/>
            <a:ext cx="8229600" cy="6400800"/>
          </a:xfrm>
        </p:spPr>
        <p:txBody>
          <a:bodyPr/>
          <a:lstStyle/>
          <a:p>
            <a:pPr eaLnBrk="1" hangingPunct="1"/>
            <a:r>
              <a:rPr lang="en-US" altLang="en-US" sz="3000">
                <a:latin typeface="Times New Roman" panose="02020603050405020304" pitchFamily="18" charset="0"/>
              </a:rPr>
              <a:t>Indications:</a:t>
            </a:r>
          </a:p>
          <a:p>
            <a:pPr lvl="2" eaLnBrk="1" hangingPunct="1"/>
            <a:r>
              <a:rPr lang="en-US" altLang="en-US" sz="3000">
                <a:latin typeface="Times New Roman" panose="02020603050405020304" pitchFamily="18" charset="0"/>
              </a:rPr>
              <a:t>Material of choice for lateral canals.</a:t>
            </a:r>
          </a:p>
          <a:p>
            <a:pPr lvl="2" eaLnBrk="1" hangingPunct="1"/>
            <a:r>
              <a:rPr lang="en-US" altLang="en-US" sz="3000">
                <a:latin typeface="Times New Roman" panose="02020603050405020304" pitchFamily="18" charset="0"/>
              </a:rPr>
              <a:t>For silver points.</a:t>
            </a:r>
          </a:p>
          <a:p>
            <a:pPr lvl="2" eaLnBrk="1" hangingPunct="1"/>
            <a:r>
              <a:rPr lang="en-US" altLang="en-US" sz="3000">
                <a:latin typeface="Times New Roman" panose="02020603050405020304" pitchFamily="18" charset="0"/>
              </a:rPr>
              <a:t>Vertical condensation of warm gutta-percha when bulk of material is required as a sealer.</a:t>
            </a:r>
          </a:p>
          <a:p>
            <a:pPr eaLnBrk="1" hangingPunct="1"/>
            <a:r>
              <a:rPr lang="en-US" altLang="en-US" sz="3000">
                <a:latin typeface="Times New Roman" panose="02020603050405020304" pitchFamily="18" charset="0"/>
              </a:rPr>
              <a:t>Packaging:</a:t>
            </a:r>
          </a:p>
          <a:p>
            <a:pPr eaLnBrk="1" hangingPunct="1">
              <a:buFont typeface="Wingdings" panose="05000000000000000000" pitchFamily="2" charset="2"/>
              <a:buNone/>
            </a:pPr>
            <a:r>
              <a:rPr lang="en-US" altLang="en-US" sz="3000">
                <a:latin typeface="Times New Roman" panose="02020603050405020304" pitchFamily="18" charset="0"/>
              </a:rPr>
              <a:t>            Liquid in bottle (dropper).</a:t>
            </a:r>
          </a:p>
          <a:p>
            <a:pPr eaLnBrk="1" hangingPunct="1">
              <a:buFont typeface="Wingdings" panose="05000000000000000000" pitchFamily="2" charset="2"/>
              <a:buNone/>
            </a:pPr>
            <a:r>
              <a:rPr lang="en-US" altLang="en-US" sz="3000">
                <a:latin typeface="Times New Roman" panose="02020603050405020304" pitchFamily="18" charset="0"/>
              </a:rPr>
              <a:t>            Premeasured powder in pellet form.</a:t>
            </a:r>
          </a:p>
          <a:p>
            <a:pPr eaLnBrk="1" hangingPunct="1"/>
            <a:r>
              <a:rPr lang="en-US" altLang="en-US" sz="3000">
                <a:latin typeface="Times New Roman" panose="02020603050405020304" pitchFamily="18" charset="0"/>
              </a:rPr>
              <a:t>Mixing:</a:t>
            </a:r>
          </a:p>
          <a:p>
            <a:pPr eaLnBrk="1" hangingPunct="1">
              <a:buFont typeface="Wingdings" panose="05000000000000000000" pitchFamily="2" charset="2"/>
              <a:buNone/>
            </a:pPr>
            <a:r>
              <a:rPr lang="en-US" altLang="en-US" sz="3000">
                <a:latin typeface="Times New Roman" panose="02020603050405020304" pitchFamily="18" charset="0"/>
              </a:rPr>
              <a:t>             1 pellet to 1 drop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Text Box 3">
            <a:extLst>
              <a:ext uri="{FF2B5EF4-FFF2-40B4-BE49-F238E27FC236}">
                <a16:creationId xmlns:a16="http://schemas.microsoft.com/office/drawing/2014/main" id="{ADADD02F-613B-6106-BC18-F5BFC8FAC118}"/>
              </a:ext>
            </a:extLst>
          </p:cNvPr>
          <p:cNvSpPr txBox="1">
            <a:spLocks noChangeArrowheads="1"/>
          </p:cNvSpPr>
          <p:nvPr/>
        </p:nvSpPr>
        <p:spPr bwMode="auto">
          <a:xfrm>
            <a:off x="2895601" y="533401"/>
            <a:ext cx="7256463" cy="562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marL="457200" indent="-457200">
              <a:defRPr>
                <a:solidFill>
                  <a:schemeClr val="tx1"/>
                </a:solidFill>
                <a:latin typeface="Times New Roman MT Extra Bold" pitchFamily="18" charset="0"/>
              </a:defRPr>
            </a:lvl1pPr>
            <a:lvl2pPr marL="742950" indent="-285750">
              <a:defRPr>
                <a:solidFill>
                  <a:schemeClr val="tx1"/>
                </a:solidFill>
                <a:latin typeface="Times New Roman MT Extra Bold" pitchFamily="18" charset="0"/>
              </a:defRPr>
            </a:lvl2pPr>
            <a:lvl3pPr marL="1143000" indent="-228600">
              <a:defRPr>
                <a:solidFill>
                  <a:schemeClr val="tx1"/>
                </a:solidFill>
                <a:latin typeface="Times New Roman MT Extra Bold" pitchFamily="18" charset="0"/>
              </a:defRPr>
            </a:lvl3pPr>
            <a:lvl4pPr marL="1600200" indent="-228600">
              <a:defRPr>
                <a:solidFill>
                  <a:schemeClr val="tx1"/>
                </a:solidFill>
                <a:latin typeface="Times New Roman MT Extra Bold" pitchFamily="18" charset="0"/>
              </a:defRPr>
            </a:lvl4pPr>
            <a:lvl5pPr marL="2057400" indent="-228600">
              <a:defRPr>
                <a:solidFill>
                  <a:schemeClr val="tx1"/>
                </a:solidFill>
                <a:latin typeface="Times New Roman MT Extra Bold" pitchFamily="18" charset="0"/>
              </a:defRPr>
            </a:lvl5pPr>
            <a:lvl6pPr marL="2514600" indent="-228600" eaLnBrk="0" fontAlgn="base" hangingPunct="0">
              <a:spcBef>
                <a:spcPct val="0"/>
              </a:spcBef>
              <a:spcAft>
                <a:spcPct val="0"/>
              </a:spcAft>
              <a:defRPr>
                <a:solidFill>
                  <a:schemeClr val="tx1"/>
                </a:solidFill>
                <a:latin typeface="Times New Roman MT Extra Bold" pitchFamily="18" charset="0"/>
              </a:defRPr>
            </a:lvl6pPr>
            <a:lvl7pPr marL="2971800" indent="-228600" eaLnBrk="0" fontAlgn="base" hangingPunct="0">
              <a:spcBef>
                <a:spcPct val="0"/>
              </a:spcBef>
              <a:spcAft>
                <a:spcPct val="0"/>
              </a:spcAft>
              <a:defRPr>
                <a:solidFill>
                  <a:schemeClr val="tx1"/>
                </a:solidFill>
                <a:latin typeface="Times New Roman MT Extra Bold" pitchFamily="18" charset="0"/>
              </a:defRPr>
            </a:lvl7pPr>
            <a:lvl8pPr marL="3429000" indent="-228600" eaLnBrk="0" fontAlgn="base" hangingPunct="0">
              <a:spcBef>
                <a:spcPct val="0"/>
              </a:spcBef>
              <a:spcAft>
                <a:spcPct val="0"/>
              </a:spcAft>
              <a:defRPr>
                <a:solidFill>
                  <a:schemeClr val="tx1"/>
                </a:solidFill>
                <a:latin typeface="Times New Roman MT Extra Bold" pitchFamily="18" charset="0"/>
              </a:defRPr>
            </a:lvl8pPr>
            <a:lvl9pPr marL="3886200" indent="-228600" eaLnBrk="0" fontAlgn="base" hangingPunct="0">
              <a:spcBef>
                <a:spcPct val="0"/>
              </a:spcBef>
              <a:spcAft>
                <a:spcPct val="0"/>
              </a:spcAft>
              <a:defRPr>
                <a:solidFill>
                  <a:schemeClr val="tx1"/>
                </a:solidFill>
                <a:latin typeface="Times New Roman MT Extra Bold" pitchFamily="18" charset="0"/>
              </a:defRPr>
            </a:lvl9pPr>
          </a:lstStyle>
          <a:p>
            <a:pPr eaLnBrk="1" hangingPunct="1">
              <a:lnSpc>
                <a:spcPct val="120000"/>
              </a:lnSpc>
            </a:pPr>
            <a:r>
              <a:rPr lang="en-US" altLang="en-US" sz="3000" b="1" u="sng">
                <a:latin typeface="Times New Roman" panose="02020603050405020304" pitchFamily="18" charset="0"/>
              </a:rPr>
              <a:t>Procosol Non-staining Cement / Grossman’s Eugenol Cement (1958):</a:t>
            </a:r>
            <a:r>
              <a:rPr lang="en-US" altLang="en-US" sz="3000" b="1">
                <a:solidFill>
                  <a:srgbClr val="990000"/>
                </a:solidFill>
                <a:latin typeface="Times New Roman" panose="02020603050405020304" pitchFamily="18" charset="0"/>
              </a:rPr>
              <a:t>:</a:t>
            </a:r>
            <a:endParaRPr lang="en-US" altLang="en-US" sz="2600" b="1">
              <a:solidFill>
                <a:schemeClr val="tx2"/>
              </a:solidFill>
              <a:latin typeface="Times New Roman" panose="02020603050405020304" pitchFamily="18" charset="0"/>
            </a:endParaRPr>
          </a:p>
          <a:p>
            <a:pPr eaLnBrk="1" hangingPunct="1">
              <a:lnSpc>
                <a:spcPct val="120000"/>
              </a:lnSpc>
            </a:pPr>
            <a:r>
              <a:rPr lang="en-US" altLang="en-US" sz="2600" b="1">
                <a:solidFill>
                  <a:srgbClr val="990000"/>
                </a:solidFill>
                <a:latin typeface="Times New Roman" panose="02020603050405020304" pitchFamily="18" charset="0"/>
              </a:rPr>
              <a:t>Composition:</a:t>
            </a:r>
          </a:p>
          <a:p>
            <a:pPr eaLnBrk="1" hangingPunct="1">
              <a:lnSpc>
                <a:spcPct val="120000"/>
              </a:lnSpc>
            </a:pPr>
            <a:endParaRPr lang="en-US" altLang="en-US" sz="2600" b="1">
              <a:solidFill>
                <a:srgbClr val="990000"/>
              </a:solidFill>
              <a:latin typeface="Times New Roman" panose="02020603050405020304" pitchFamily="18" charset="0"/>
            </a:endParaRPr>
          </a:p>
          <a:p>
            <a:pPr eaLnBrk="1" hangingPunct="1">
              <a:lnSpc>
                <a:spcPct val="120000"/>
              </a:lnSpc>
            </a:pPr>
            <a:r>
              <a:rPr lang="en-US" altLang="en-US" sz="2600">
                <a:solidFill>
                  <a:schemeClr val="tx2"/>
                </a:solidFill>
                <a:latin typeface="Times New Roman" panose="02020603050405020304" pitchFamily="18" charset="0"/>
              </a:rPr>
              <a:t>Powder:  Zno	- 40%		</a:t>
            </a:r>
          </a:p>
          <a:p>
            <a:pPr eaLnBrk="1" hangingPunct="1">
              <a:lnSpc>
                <a:spcPct val="120000"/>
              </a:lnSpc>
            </a:pPr>
            <a:r>
              <a:rPr lang="en-US" altLang="en-US" sz="2600">
                <a:solidFill>
                  <a:schemeClr val="tx2"/>
                </a:solidFill>
                <a:latin typeface="Times New Roman" panose="02020603050405020304" pitchFamily="18" charset="0"/>
              </a:rPr>
              <a:t>	         Staybelite resin- 27%</a:t>
            </a:r>
          </a:p>
          <a:p>
            <a:pPr eaLnBrk="1" hangingPunct="1">
              <a:lnSpc>
                <a:spcPct val="120000"/>
              </a:lnSpc>
            </a:pPr>
            <a:r>
              <a:rPr lang="en-US" altLang="en-US" sz="2600">
                <a:solidFill>
                  <a:schemeClr val="tx2"/>
                </a:solidFill>
                <a:latin typeface="Times New Roman" panose="02020603050405020304" pitchFamily="18" charset="0"/>
              </a:rPr>
              <a:t>	         Bismuth  subcarbonate-15%</a:t>
            </a:r>
          </a:p>
          <a:p>
            <a:pPr eaLnBrk="1" hangingPunct="1">
              <a:lnSpc>
                <a:spcPct val="120000"/>
              </a:lnSpc>
            </a:pPr>
            <a:r>
              <a:rPr lang="en-US" altLang="en-US" sz="2600">
                <a:solidFill>
                  <a:schemeClr val="tx2"/>
                </a:solidFill>
                <a:latin typeface="Times New Roman" panose="02020603050405020304" pitchFamily="18" charset="0"/>
              </a:rPr>
              <a:t>	         BaSO</a:t>
            </a:r>
            <a:r>
              <a:rPr lang="en-US" altLang="en-US" sz="2600" baseline="-25000">
                <a:solidFill>
                  <a:schemeClr val="tx2"/>
                </a:solidFill>
                <a:latin typeface="Times New Roman" panose="02020603050405020304" pitchFamily="18" charset="0"/>
              </a:rPr>
              <a:t>4</a:t>
            </a:r>
          </a:p>
          <a:p>
            <a:pPr eaLnBrk="1" hangingPunct="1">
              <a:lnSpc>
                <a:spcPct val="120000"/>
              </a:lnSpc>
            </a:pPr>
            <a:r>
              <a:rPr lang="en-US" altLang="en-US" sz="2600">
                <a:solidFill>
                  <a:schemeClr val="tx2"/>
                </a:solidFill>
                <a:latin typeface="Times New Roman" panose="02020603050405020304" pitchFamily="18" charset="0"/>
              </a:rPr>
              <a:t>	         Na borate anhydrous -1%</a:t>
            </a:r>
          </a:p>
          <a:p>
            <a:pPr eaLnBrk="1" hangingPunct="1">
              <a:lnSpc>
                <a:spcPct val="120000"/>
              </a:lnSpc>
            </a:pPr>
            <a:r>
              <a:rPr lang="en-US" altLang="en-US" sz="3000">
                <a:solidFill>
                  <a:schemeClr val="tx2"/>
                </a:solidFill>
                <a:latin typeface="Times New Roman" panose="02020603050405020304" pitchFamily="18" charset="0"/>
              </a:rPr>
              <a:t>Liquid: Eugenol-5 %</a:t>
            </a:r>
          </a:p>
          <a:p>
            <a:pPr eaLnBrk="1" hangingPunct="1">
              <a:lnSpc>
                <a:spcPct val="120000"/>
              </a:lnSpc>
            </a:pPr>
            <a:endParaRPr lang="en-US" altLang="en-US" sz="3000">
              <a:solidFill>
                <a:schemeClr val="tx2"/>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80227"/>
                                        </p:tgtEl>
                                        <p:attrNameLst>
                                          <p:attrName>style.visibility</p:attrName>
                                        </p:attrNameLst>
                                      </p:cBhvr>
                                      <p:to>
                                        <p:strVal val="visible"/>
                                      </p:to>
                                    </p:set>
                                    <p:animEffect transition="in" filter="checkerboard(across)">
                                      <p:cBhvr>
                                        <p:cTn id="7" dur="500"/>
                                        <p:tgtEl>
                                          <p:spTgt spid="180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7"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B6CDF24-CF6A-8CBA-09E0-DBB5A3DEE2FC}"/>
              </a:ext>
            </a:extLst>
          </p:cNvPr>
          <p:cNvSpPr>
            <a:spLocks noGrp="1" noChangeArrowheads="1"/>
          </p:cNvSpPr>
          <p:nvPr>
            <p:ph type="title"/>
          </p:nvPr>
        </p:nvSpPr>
        <p:spPr/>
        <p:txBody>
          <a:bodyPr/>
          <a:lstStyle/>
          <a:p>
            <a:pPr eaLnBrk="1" hangingPunct="1"/>
            <a:r>
              <a:rPr lang="en-US" altLang="en-US" sz="3600" b="1">
                <a:latin typeface="Times New Roman" panose="02020603050405020304" pitchFamily="18" charset="0"/>
              </a:rPr>
              <a:t>ROLE OF EACH COMPONENTS</a:t>
            </a:r>
          </a:p>
        </p:txBody>
      </p:sp>
      <p:sp>
        <p:nvSpPr>
          <p:cNvPr id="30723" name="Rectangle 3">
            <a:extLst>
              <a:ext uri="{FF2B5EF4-FFF2-40B4-BE49-F238E27FC236}">
                <a16:creationId xmlns:a16="http://schemas.microsoft.com/office/drawing/2014/main" id="{E29B1158-AEDD-569F-C7E5-6FFD873CA6FE}"/>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endParaRPr lang="en-US" altLang="en-US"/>
          </a:p>
          <a:p>
            <a:pPr eaLnBrk="1" hangingPunct="1">
              <a:lnSpc>
                <a:spcPct val="90000"/>
              </a:lnSpc>
            </a:pPr>
            <a:r>
              <a:rPr lang="en-US" altLang="en-US" sz="3000">
                <a:latin typeface="Times New Roman" panose="02020603050405020304" pitchFamily="18" charset="0"/>
              </a:rPr>
              <a:t>Staybelite Resin:- improves mixing characteristics and retards the setting time</a:t>
            </a:r>
          </a:p>
          <a:p>
            <a:pPr eaLnBrk="1" hangingPunct="1">
              <a:lnSpc>
                <a:spcPct val="90000"/>
              </a:lnSpc>
            </a:pPr>
            <a:endParaRPr lang="mr-IN" altLang="en-US" sz="3000">
              <a:latin typeface="Times New Roman" panose="02020603050405020304" pitchFamily="18" charset="0"/>
            </a:endParaRPr>
          </a:p>
          <a:p>
            <a:pPr eaLnBrk="1" hangingPunct="1">
              <a:lnSpc>
                <a:spcPct val="90000"/>
              </a:lnSpc>
            </a:pPr>
            <a:r>
              <a:rPr lang="en-US" altLang="en-US" sz="3000">
                <a:latin typeface="Times New Roman" panose="02020603050405020304" pitchFamily="18" charset="0"/>
              </a:rPr>
              <a:t>Sodium borate:- extends the setting time</a:t>
            </a:r>
          </a:p>
          <a:p>
            <a:pPr eaLnBrk="1" hangingPunct="1">
              <a:lnSpc>
                <a:spcPct val="90000"/>
              </a:lnSpc>
            </a:pPr>
            <a:endParaRPr lang="en-US" altLang="en-US" sz="3000">
              <a:latin typeface="Times New Roman" panose="02020603050405020304" pitchFamily="18" charset="0"/>
            </a:endParaRPr>
          </a:p>
          <a:p>
            <a:pPr eaLnBrk="1" hangingPunct="1">
              <a:lnSpc>
                <a:spcPct val="90000"/>
              </a:lnSpc>
            </a:pPr>
            <a:r>
              <a:rPr lang="en-US" altLang="en-US" sz="3000">
                <a:latin typeface="Times New Roman" panose="02020603050405020304" pitchFamily="18" charset="0"/>
              </a:rPr>
              <a:t>Bismuth subcarbonate, Barium sulfate:- improves                                                                         Radiopacity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DEF03C3-301D-D22D-2791-85A82EE1814C}"/>
              </a:ext>
            </a:extLst>
          </p:cNvPr>
          <p:cNvSpPr>
            <a:spLocks noGrp="1" noChangeArrowheads="1"/>
          </p:cNvSpPr>
          <p:nvPr>
            <p:ph type="title"/>
          </p:nvPr>
        </p:nvSpPr>
        <p:spPr/>
        <p:txBody>
          <a:bodyPr/>
          <a:lstStyle/>
          <a:p>
            <a:pPr eaLnBrk="1" hangingPunct="1"/>
            <a:r>
              <a:rPr lang="en-US" altLang="en-US" sz="3200">
                <a:solidFill>
                  <a:schemeClr val="accent2"/>
                </a:solidFill>
              </a:rPr>
              <a:t>                     </a:t>
            </a:r>
            <a:r>
              <a:rPr lang="en-US" altLang="en-US" sz="5400" b="1">
                <a:solidFill>
                  <a:schemeClr val="accent2"/>
                </a:solidFill>
              </a:rPr>
              <a:t>Content</a:t>
            </a:r>
          </a:p>
        </p:txBody>
      </p:sp>
      <p:sp>
        <p:nvSpPr>
          <p:cNvPr id="4099" name="Rectangle 3">
            <a:extLst>
              <a:ext uri="{FF2B5EF4-FFF2-40B4-BE49-F238E27FC236}">
                <a16:creationId xmlns:a16="http://schemas.microsoft.com/office/drawing/2014/main" id="{E3A8D66D-893B-D73B-941E-C332FC6CA793}"/>
              </a:ext>
            </a:extLst>
          </p:cNvPr>
          <p:cNvSpPr>
            <a:spLocks noGrp="1" noChangeArrowheads="1"/>
          </p:cNvSpPr>
          <p:nvPr>
            <p:ph type="body" idx="1"/>
          </p:nvPr>
        </p:nvSpPr>
        <p:spPr/>
        <p:txBody>
          <a:bodyPr/>
          <a:lstStyle/>
          <a:p>
            <a:pPr eaLnBrk="1" hangingPunct="1">
              <a:lnSpc>
                <a:spcPct val="90000"/>
              </a:lnSpc>
            </a:pPr>
            <a:r>
              <a:rPr lang="en-US" altLang="en-US">
                <a:latin typeface="Times New Roman" panose="02020603050405020304" pitchFamily="18" charset="0"/>
              </a:rPr>
              <a:t>INTRODUCTION </a:t>
            </a:r>
          </a:p>
          <a:p>
            <a:pPr eaLnBrk="1" hangingPunct="1">
              <a:lnSpc>
                <a:spcPct val="90000"/>
              </a:lnSpc>
            </a:pPr>
            <a:r>
              <a:rPr lang="en-US" altLang="en-US">
                <a:latin typeface="Times New Roman" panose="02020603050405020304" pitchFamily="18" charset="0"/>
              </a:rPr>
              <a:t>DEFINITION</a:t>
            </a:r>
          </a:p>
          <a:p>
            <a:pPr eaLnBrk="1" hangingPunct="1">
              <a:lnSpc>
                <a:spcPct val="90000"/>
              </a:lnSpc>
            </a:pPr>
            <a:r>
              <a:rPr lang="en-US" altLang="en-US">
                <a:latin typeface="Times New Roman" panose="02020603050405020304" pitchFamily="18" charset="0"/>
              </a:rPr>
              <a:t>FUNCTIONS</a:t>
            </a:r>
          </a:p>
          <a:p>
            <a:pPr eaLnBrk="1" hangingPunct="1">
              <a:lnSpc>
                <a:spcPct val="90000"/>
              </a:lnSpc>
            </a:pPr>
            <a:r>
              <a:rPr lang="en-US" altLang="en-US">
                <a:latin typeface="Times New Roman" panose="02020603050405020304" pitchFamily="18" charset="0"/>
              </a:rPr>
              <a:t>IDEAL REQUIREMENT </a:t>
            </a:r>
          </a:p>
          <a:p>
            <a:pPr eaLnBrk="1" hangingPunct="1">
              <a:lnSpc>
                <a:spcPct val="90000"/>
              </a:lnSpc>
            </a:pPr>
            <a:r>
              <a:rPr lang="en-US" altLang="en-US">
                <a:latin typeface="Times New Roman" panose="02020603050405020304" pitchFamily="18" charset="0"/>
              </a:rPr>
              <a:t>CLASSIFICATION </a:t>
            </a:r>
          </a:p>
          <a:p>
            <a:pPr eaLnBrk="1" hangingPunct="1">
              <a:lnSpc>
                <a:spcPct val="90000"/>
              </a:lnSpc>
            </a:pPr>
            <a:r>
              <a:rPr lang="en-US" altLang="en-US">
                <a:latin typeface="Times New Roman" panose="02020603050405020304" pitchFamily="18" charset="0"/>
              </a:rPr>
              <a:t>DIFFERENT TYPES OF SEALERS</a:t>
            </a:r>
          </a:p>
          <a:p>
            <a:pPr eaLnBrk="1" hangingPunct="1">
              <a:lnSpc>
                <a:spcPct val="90000"/>
              </a:lnSpc>
            </a:pPr>
            <a:r>
              <a:rPr lang="en-US" altLang="en-US">
                <a:latin typeface="Times New Roman" panose="02020603050405020304" pitchFamily="18" charset="0"/>
              </a:rPr>
              <a:t>METHODS OF APPLICATION </a:t>
            </a:r>
          </a:p>
          <a:p>
            <a:pPr eaLnBrk="1" hangingPunct="1">
              <a:lnSpc>
                <a:spcPct val="90000"/>
              </a:lnSpc>
            </a:pPr>
            <a:r>
              <a:rPr lang="en-US" altLang="en-US">
                <a:latin typeface="Times New Roman" panose="02020603050405020304" pitchFamily="18" charset="0"/>
              </a:rPr>
              <a:t>NEWER SEALERS  </a:t>
            </a:r>
          </a:p>
          <a:p>
            <a:pPr eaLnBrk="1" hangingPunct="1">
              <a:lnSpc>
                <a:spcPct val="90000"/>
              </a:lnSpc>
              <a:buFont typeface="Wingdings" panose="05000000000000000000" pitchFamily="2" charset="2"/>
              <a:buNone/>
            </a:pPr>
            <a:endParaRPr lang="en-US" altLang="en-US">
              <a:latin typeface="Times New Roman" panose="02020603050405020304" pitchFamily="18" charset="0"/>
            </a:endParaRPr>
          </a:p>
          <a:p>
            <a:pPr eaLnBrk="1" hangingPunct="1">
              <a:lnSpc>
                <a:spcPct val="90000"/>
              </a:lnSpc>
            </a:pPr>
            <a:endParaRPr lang="en-US" altLang="en-US">
              <a:latin typeface="Times New Roman" panose="02020603050405020304" pitchFamily="18" charset="0"/>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9D0F252D-202F-1C45-F433-CAD115666D00}"/>
              </a:ext>
            </a:extLst>
          </p:cNvPr>
          <p:cNvSpPr>
            <a:spLocks noChangeArrowheads="1"/>
          </p:cNvSpPr>
          <p:nvPr/>
        </p:nvSpPr>
        <p:spPr bwMode="auto">
          <a:xfrm>
            <a:off x="2895600" y="533400"/>
            <a:ext cx="7315200" cy="560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marL="457200" indent="-457200">
              <a:defRPr>
                <a:solidFill>
                  <a:schemeClr val="tx1"/>
                </a:solidFill>
                <a:latin typeface="Times New Roman MT Extra Bold" pitchFamily="18" charset="0"/>
              </a:defRPr>
            </a:lvl1pPr>
            <a:lvl2pPr marL="742950" indent="-285750">
              <a:defRPr>
                <a:solidFill>
                  <a:schemeClr val="tx1"/>
                </a:solidFill>
                <a:latin typeface="Times New Roman MT Extra Bold" pitchFamily="18" charset="0"/>
              </a:defRPr>
            </a:lvl2pPr>
            <a:lvl3pPr marL="1143000" indent="-228600">
              <a:defRPr>
                <a:solidFill>
                  <a:schemeClr val="tx1"/>
                </a:solidFill>
                <a:latin typeface="Times New Roman MT Extra Bold" pitchFamily="18" charset="0"/>
              </a:defRPr>
            </a:lvl3pPr>
            <a:lvl4pPr marL="1600200" indent="-228600">
              <a:defRPr>
                <a:solidFill>
                  <a:schemeClr val="tx1"/>
                </a:solidFill>
                <a:latin typeface="Times New Roman MT Extra Bold" pitchFamily="18" charset="0"/>
              </a:defRPr>
            </a:lvl4pPr>
            <a:lvl5pPr marL="2057400" indent="-228600">
              <a:defRPr>
                <a:solidFill>
                  <a:schemeClr val="tx1"/>
                </a:solidFill>
                <a:latin typeface="Times New Roman MT Extra Bold" pitchFamily="18" charset="0"/>
              </a:defRPr>
            </a:lvl5pPr>
            <a:lvl6pPr marL="2514600" indent="-228600" eaLnBrk="0" fontAlgn="base" hangingPunct="0">
              <a:spcBef>
                <a:spcPct val="0"/>
              </a:spcBef>
              <a:spcAft>
                <a:spcPct val="0"/>
              </a:spcAft>
              <a:defRPr>
                <a:solidFill>
                  <a:schemeClr val="tx1"/>
                </a:solidFill>
                <a:latin typeface="Times New Roman MT Extra Bold" pitchFamily="18" charset="0"/>
              </a:defRPr>
            </a:lvl6pPr>
            <a:lvl7pPr marL="2971800" indent="-228600" eaLnBrk="0" fontAlgn="base" hangingPunct="0">
              <a:spcBef>
                <a:spcPct val="0"/>
              </a:spcBef>
              <a:spcAft>
                <a:spcPct val="0"/>
              </a:spcAft>
              <a:defRPr>
                <a:solidFill>
                  <a:schemeClr val="tx1"/>
                </a:solidFill>
                <a:latin typeface="Times New Roman MT Extra Bold" pitchFamily="18" charset="0"/>
              </a:defRPr>
            </a:lvl7pPr>
            <a:lvl8pPr marL="3429000" indent="-228600" eaLnBrk="0" fontAlgn="base" hangingPunct="0">
              <a:spcBef>
                <a:spcPct val="0"/>
              </a:spcBef>
              <a:spcAft>
                <a:spcPct val="0"/>
              </a:spcAft>
              <a:defRPr>
                <a:solidFill>
                  <a:schemeClr val="tx1"/>
                </a:solidFill>
                <a:latin typeface="Times New Roman MT Extra Bold" pitchFamily="18" charset="0"/>
              </a:defRPr>
            </a:lvl8pPr>
            <a:lvl9pPr marL="3886200" indent="-228600" eaLnBrk="0" fontAlgn="base" hangingPunct="0">
              <a:spcBef>
                <a:spcPct val="0"/>
              </a:spcBef>
              <a:spcAft>
                <a:spcPct val="0"/>
              </a:spcAft>
              <a:defRPr>
                <a:solidFill>
                  <a:schemeClr val="tx1"/>
                </a:solidFill>
                <a:latin typeface="Times New Roman MT Extra Bold" pitchFamily="18" charset="0"/>
              </a:defRPr>
            </a:lvl9pPr>
          </a:lstStyle>
          <a:p>
            <a:pPr eaLnBrk="1" hangingPunct="1">
              <a:lnSpc>
                <a:spcPct val="170000"/>
              </a:lnSpc>
              <a:spcBef>
                <a:spcPct val="50000"/>
              </a:spcBef>
            </a:pPr>
            <a:r>
              <a:rPr lang="en-US" altLang="en-US" sz="3600" b="1">
                <a:solidFill>
                  <a:srgbClr val="990000"/>
                </a:solidFill>
                <a:latin typeface="Times New Roman" panose="02020603050405020304" pitchFamily="18" charset="0"/>
              </a:rPr>
              <a:t>Properties:</a:t>
            </a:r>
          </a:p>
          <a:p>
            <a:pPr eaLnBrk="1" hangingPunct="1">
              <a:lnSpc>
                <a:spcPct val="170000"/>
              </a:lnSpc>
              <a:spcBef>
                <a:spcPct val="50000"/>
              </a:spcBef>
              <a:buFontTx/>
              <a:buAutoNum type="arabicPeriod"/>
            </a:pPr>
            <a:r>
              <a:rPr lang="en-US" altLang="en-US" sz="3000">
                <a:solidFill>
                  <a:schemeClr val="tx2"/>
                </a:solidFill>
                <a:latin typeface="Times New Roman" panose="02020603050405020304" pitchFamily="18" charset="0"/>
              </a:rPr>
              <a:t>It has plasticity and slow setting time</a:t>
            </a:r>
          </a:p>
          <a:p>
            <a:pPr eaLnBrk="1" hangingPunct="1">
              <a:lnSpc>
                <a:spcPct val="170000"/>
              </a:lnSpc>
              <a:spcBef>
                <a:spcPct val="50000"/>
              </a:spcBef>
              <a:buFontTx/>
              <a:buAutoNum type="arabicPeriod"/>
            </a:pPr>
            <a:r>
              <a:rPr lang="en-US" altLang="en-US" sz="3000">
                <a:solidFill>
                  <a:schemeClr val="tx2"/>
                </a:solidFill>
                <a:latin typeface="Times New Roman" panose="02020603050405020304" pitchFamily="18" charset="0"/>
              </a:rPr>
              <a:t>It has good sealing potential</a:t>
            </a:r>
          </a:p>
          <a:p>
            <a:pPr eaLnBrk="1" hangingPunct="1">
              <a:lnSpc>
                <a:spcPct val="170000"/>
              </a:lnSpc>
              <a:spcBef>
                <a:spcPct val="50000"/>
              </a:spcBef>
              <a:buFontTx/>
              <a:buAutoNum type="arabicPeriod"/>
            </a:pPr>
            <a:r>
              <a:rPr lang="en-US" altLang="en-US" sz="3000">
                <a:solidFill>
                  <a:schemeClr val="tx2"/>
                </a:solidFill>
                <a:latin typeface="Times New Roman" panose="02020603050405020304" pitchFamily="18" charset="0"/>
              </a:rPr>
              <a:t>Zn eugenolate  is decomposed by water through continuous loss of eugenol which makes the compound unstable.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81250"/>
                                        </p:tgtEl>
                                        <p:attrNameLst>
                                          <p:attrName>style.visibility</p:attrName>
                                        </p:attrNameLst>
                                      </p:cBhvr>
                                      <p:to>
                                        <p:strVal val="visible"/>
                                      </p:to>
                                    </p:set>
                                    <p:animEffect transition="in" filter="checkerboard(across)">
                                      <p:cBhvr>
                                        <p:cTn id="7" dur="500"/>
                                        <p:tgtEl>
                                          <p:spTgt spid="181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Text Box 2">
            <a:extLst>
              <a:ext uri="{FF2B5EF4-FFF2-40B4-BE49-F238E27FC236}">
                <a16:creationId xmlns:a16="http://schemas.microsoft.com/office/drawing/2014/main" id="{759EB978-72D8-8589-3B95-B027599C9940}"/>
              </a:ext>
            </a:extLst>
          </p:cNvPr>
          <p:cNvSpPr txBox="1">
            <a:spLocks noChangeArrowheads="1"/>
          </p:cNvSpPr>
          <p:nvPr/>
        </p:nvSpPr>
        <p:spPr bwMode="auto">
          <a:xfrm>
            <a:off x="2895600" y="228601"/>
            <a:ext cx="7924800" cy="667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Times New Roman MT Extra Bold" pitchFamily="18" charset="0"/>
              </a:defRPr>
            </a:lvl1pPr>
            <a:lvl2pPr marL="742950" indent="-285750">
              <a:defRPr>
                <a:solidFill>
                  <a:schemeClr val="tx1"/>
                </a:solidFill>
                <a:latin typeface="Times New Roman MT Extra Bold" pitchFamily="18" charset="0"/>
              </a:defRPr>
            </a:lvl2pPr>
            <a:lvl3pPr marL="1143000" indent="-228600">
              <a:defRPr>
                <a:solidFill>
                  <a:schemeClr val="tx1"/>
                </a:solidFill>
                <a:latin typeface="Times New Roman MT Extra Bold" pitchFamily="18" charset="0"/>
              </a:defRPr>
            </a:lvl3pPr>
            <a:lvl4pPr marL="1600200" indent="-228600">
              <a:defRPr>
                <a:solidFill>
                  <a:schemeClr val="tx1"/>
                </a:solidFill>
                <a:latin typeface="Times New Roman MT Extra Bold" pitchFamily="18" charset="0"/>
              </a:defRPr>
            </a:lvl4pPr>
            <a:lvl5pPr marL="2057400" indent="-228600">
              <a:defRPr>
                <a:solidFill>
                  <a:schemeClr val="tx1"/>
                </a:solidFill>
                <a:latin typeface="Times New Roman MT Extra Bold" pitchFamily="18" charset="0"/>
              </a:defRPr>
            </a:lvl5pPr>
            <a:lvl6pPr marL="2514600" indent="-228600" eaLnBrk="0" fontAlgn="base" hangingPunct="0">
              <a:spcBef>
                <a:spcPct val="0"/>
              </a:spcBef>
              <a:spcAft>
                <a:spcPct val="0"/>
              </a:spcAft>
              <a:defRPr>
                <a:solidFill>
                  <a:schemeClr val="tx1"/>
                </a:solidFill>
                <a:latin typeface="Times New Roman MT Extra Bold" pitchFamily="18" charset="0"/>
              </a:defRPr>
            </a:lvl6pPr>
            <a:lvl7pPr marL="2971800" indent="-228600" eaLnBrk="0" fontAlgn="base" hangingPunct="0">
              <a:spcBef>
                <a:spcPct val="0"/>
              </a:spcBef>
              <a:spcAft>
                <a:spcPct val="0"/>
              </a:spcAft>
              <a:defRPr>
                <a:solidFill>
                  <a:schemeClr val="tx1"/>
                </a:solidFill>
                <a:latin typeface="Times New Roman MT Extra Bold" pitchFamily="18" charset="0"/>
              </a:defRPr>
            </a:lvl7pPr>
            <a:lvl8pPr marL="3429000" indent="-228600" eaLnBrk="0" fontAlgn="base" hangingPunct="0">
              <a:spcBef>
                <a:spcPct val="0"/>
              </a:spcBef>
              <a:spcAft>
                <a:spcPct val="0"/>
              </a:spcAft>
              <a:defRPr>
                <a:solidFill>
                  <a:schemeClr val="tx1"/>
                </a:solidFill>
                <a:latin typeface="Times New Roman MT Extra Bold" pitchFamily="18" charset="0"/>
              </a:defRPr>
            </a:lvl8pPr>
            <a:lvl9pPr marL="3886200" indent="-228600" eaLnBrk="0" fontAlgn="base" hangingPunct="0">
              <a:spcBef>
                <a:spcPct val="0"/>
              </a:spcBef>
              <a:spcAft>
                <a:spcPct val="0"/>
              </a:spcAft>
              <a:defRPr>
                <a:solidFill>
                  <a:schemeClr val="tx1"/>
                </a:solidFill>
                <a:latin typeface="Times New Roman MT Extra Bold" pitchFamily="18" charset="0"/>
              </a:defRPr>
            </a:lvl9pPr>
          </a:lstStyle>
          <a:p>
            <a:pPr eaLnBrk="1" hangingPunct="1">
              <a:lnSpc>
                <a:spcPct val="150000"/>
              </a:lnSpc>
            </a:pPr>
            <a:r>
              <a:rPr lang="en-US" altLang="en-US" sz="3200" b="1">
                <a:solidFill>
                  <a:srgbClr val="990000"/>
                </a:solidFill>
                <a:latin typeface="Times New Roman" panose="02020603050405020304" pitchFamily="18" charset="0"/>
              </a:rPr>
              <a:t>Setting Time:</a:t>
            </a:r>
          </a:p>
          <a:p>
            <a:pPr eaLnBrk="1" hangingPunct="1">
              <a:lnSpc>
                <a:spcPct val="160000"/>
              </a:lnSpc>
              <a:buClr>
                <a:srgbClr val="990000"/>
              </a:buClr>
              <a:buFont typeface="Wingdings 2" panose="05020102010507070707" pitchFamily="18" charset="2"/>
              <a:buChar char="?"/>
            </a:pPr>
            <a:r>
              <a:rPr lang="en-US" altLang="en-US" sz="2800">
                <a:solidFill>
                  <a:srgbClr val="FFCCFF"/>
                </a:solidFill>
                <a:latin typeface="Times New Roman" panose="02020603050405020304" pitchFamily="18" charset="0"/>
              </a:rPr>
              <a:t> </a:t>
            </a:r>
            <a:r>
              <a:rPr lang="en-US" altLang="en-US" sz="2600">
                <a:solidFill>
                  <a:srgbClr val="FFFF00"/>
                </a:solidFill>
                <a:latin typeface="Times New Roman" panose="02020603050405020304" pitchFamily="18" charset="0"/>
              </a:rPr>
              <a:t>	</a:t>
            </a:r>
            <a:r>
              <a:rPr lang="en-US" altLang="en-US" sz="3000">
                <a:solidFill>
                  <a:schemeClr val="tx2"/>
                </a:solidFill>
                <a:latin typeface="Times New Roman" panose="02020603050405020304" pitchFamily="18" charset="0"/>
              </a:rPr>
              <a:t>Cement hardens in 2hrs </a:t>
            </a:r>
          </a:p>
          <a:p>
            <a:pPr eaLnBrk="1" hangingPunct="1">
              <a:lnSpc>
                <a:spcPct val="160000"/>
              </a:lnSpc>
              <a:buClr>
                <a:srgbClr val="990000"/>
              </a:buClr>
              <a:buFont typeface="Wingdings 2" panose="05020102010507070707" pitchFamily="18" charset="2"/>
              <a:buChar char="?"/>
            </a:pPr>
            <a:r>
              <a:rPr lang="en-US" altLang="en-US" sz="3000">
                <a:solidFill>
                  <a:schemeClr val="tx2"/>
                </a:solidFill>
                <a:latin typeface="Times New Roman" panose="02020603050405020304" pitchFamily="18" charset="0"/>
              </a:rPr>
              <a:t>	Manipulation is same as ZnOE  cement</a:t>
            </a:r>
          </a:p>
          <a:p>
            <a:pPr eaLnBrk="1" hangingPunct="1">
              <a:lnSpc>
                <a:spcPct val="160000"/>
              </a:lnSpc>
              <a:buClr>
                <a:srgbClr val="990000"/>
              </a:buClr>
              <a:buFont typeface="Wingdings 2" panose="05020102010507070707" pitchFamily="18" charset="2"/>
              <a:buChar char="?"/>
            </a:pPr>
            <a:r>
              <a:rPr lang="en-US" altLang="en-US" sz="3000">
                <a:solidFill>
                  <a:schemeClr val="tx2"/>
                </a:solidFill>
                <a:latin typeface="Times New Roman" panose="02020603050405020304" pitchFamily="18" charset="0"/>
              </a:rPr>
              <a:t> 	It should be of smooth  creamy consistency</a:t>
            </a:r>
          </a:p>
          <a:p>
            <a:pPr eaLnBrk="1" hangingPunct="1">
              <a:lnSpc>
                <a:spcPct val="160000"/>
              </a:lnSpc>
              <a:buClr>
                <a:srgbClr val="990000"/>
              </a:buClr>
              <a:buFont typeface="Wingdings 2" panose="05020102010507070707" pitchFamily="18" charset="2"/>
              <a:buChar char="?"/>
            </a:pPr>
            <a:r>
              <a:rPr lang="en-US" altLang="en-US" sz="3000">
                <a:solidFill>
                  <a:schemeClr val="tx2"/>
                </a:solidFill>
                <a:latin typeface="Times New Roman" panose="02020603050405020304" pitchFamily="18" charset="0"/>
              </a:rPr>
              <a:t> 	A correctly mixed cement should remains on the instrument for 15-20 seconds. </a:t>
            </a:r>
          </a:p>
          <a:p>
            <a:pPr eaLnBrk="1" hangingPunct="1">
              <a:lnSpc>
                <a:spcPct val="160000"/>
              </a:lnSpc>
              <a:buClr>
                <a:srgbClr val="990000"/>
              </a:buClr>
              <a:buFont typeface="Wingdings 2" panose="05020102010507070707" pitchFamily="18" charset="2"/>
              <a:buChar char="?"/>
            </a:pPr>
            <a:r>
              <a:rPr lang="en-US" altLang="en-US" sz="3000">
                <a:solidFill>
                  <a:schemeClr val="tx2"/>
                </a:solidFill>
                <a:latin typeface="Times New Roman" panose="02020603050405020304" pitchFamily="18" charset="0"/>
              </a:rPr>
              <a:t> 	If tear drop forms, then the mix is thin. </a:t>
            </a:r>
          </a:p>
          <a:p>
            <a:pPr eaLnBrk="1" hangingPunct="1">
              <a:lnSpc>
                <a:spcPct val="160000"/>
              </a:lnSpc>
              <a:buClr>
                <a:srgbClr val="990000"/>
              </a:buClr>
              <a:buFont typeface="Wingdings 2" panose="05020102010507070707" pitchFamily="18" charset="2"/>
              <a:buChar char="?"/>
            </a:pPr>
            <a:r>
              <a:rPr lang="en-US" altLang="en-US" sz="3000">
                <a:solidFill>
                  <a:schemeClr val="tx2"/>
                </a:solidFill>
                <a:latin typeface="Times New Roman" panose="02020603050405020304" pitchFamily="18" charset="0"/>
              </a:rPr>
              <a:t> 	If there is extrusion of cement, may cause 	inflammatory reaction  but it will subside.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82274"/>
                                        </p:tgtEl>
                                        <p:attrNameLst>
                                          <p:attrName>style.visibility</p:attrName>
                                        </p:attrNameLst>
                                      </p:cBhvr>
                                      <p:to>
                                        <p:strVal val="visible"/>
                                      </p:to>
                                    </p:set>
                                    <p:animEffect transition="in" filter="checkerboard(across)">
                                      <p:cBhvr>
                                        <p:cTn id="7" dur="500"/>
                                        <p:tgtEl>
                                          <p:spTgt spid="182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69E4951-B5B0-9B66-D438-56A89E65E76E}"/>
              </a:ext>
            </a:extLst>
          </p:cNvPr>
          <p:cNvSpPr>
            <a:spLocks noGrp="1" noChangeArrowheads="1"/>
          </p:cNvSpPr>
          <p:nvPr>
            <p:ph type="title"/>
          </p:nvPr>
        </p:nvSpPr>
        <p:spPr>
          <a:xfrm>
            <a:off x="1981200" y="-228600"/>
            <a:ext cx="8229600" cy="1371600"/>
          </a:xfrm>
        </p:spPr>
        <p:txBody>
          <a:bodyPr/>
          <a:lstStyle/>
          <a:p>
            <a:pPr eaLnBrk="1" hangingPunct="1"/>
            <a:r>
              <a:rPr lang="en-US" altLang="en-US" sz="3600" b="1">
                <a:latin typeface="Times New Roman" panose="02020603050405020304" pitchFamily="18" charset="0"/>
              </a:rPr>
              <a:t>          ADVANTAGES:-</a:t>
            </a:r>
          </a:p>
        </p:txBody>
      </p:sp>
      <p:sp>
        <p:nvSpPr>
          <p:cNvPr id="33795" name="Rectangle 3">
            <a:extLst>
              <a:ext uri="{FF2B5EF4-FFF2-40B4-BE49-F238E27FC236}">
                <a16:creationId xmlns:a16="http://schemas.microsoft.com/office/drawing/2014/main" id="{A7D8D2A7-5DEA-EFC0-1169-E546D67CE812}"/>
              </a:ext>
            </a:extLst>
          </p:cNvPr>
          <p:cNvSpPr>
            <a:spLocks noGrp="1" noChangeArrowheads="1"/>
          </p:cNvSpPr>
          <p:nvPr>
            <p:ph type="body" idx="1"/>
          </p:nvPr>
        </p:nvSpPr>
        <p:spPr>
          <a:xfrm>
            <a:off x="1981200" y="1143000"/>
            <a:ext cx="8229600" cy="4724400"/>
          </a:xfrm>
        </p:spPr>
        <p:txBody>
          <a:bodyPr>
            <a:normAutofit lnSpcReduction="10000"/>
          </a:bodyPr>
          <a:lstStyle/>
          <a:p>
            <a:pPr eaLnBrk="1" hangingPunct="1">
              <a:lnSpc>
                <a:spcPct val="90000"/>
              </a:lnSpc>
            </a:pPr>
            <a:r>
              <a:rPr lang="en-US" altLang="en-US" sz="3000">
                <a:latin typeface="Times New Roman" panose="02020603050405020304" pitchFamily="18" charset="0"/>
              </a:rPr>
              <a:t>It is the most widely used sealer</a:t>
            </a:r>
          </a:p>
          <a:p>
            <a:pPr eaLnBrk="1" hangingPunct="1">
              <a:lnSpc>
                <a:spcPct val="90000"/>
              </a:lnSpc>
            </a:pPr>
            <a:r>
              <a:rPr lang="en-US" altLang="en-US" sz="3000">
                <a:latin typeface="Times New Roman" panose="02020603050405020304" pitchFamily="18" charset="0"/>
              </a:rPr>
              <a:t>Meets most of Grossman's own requirements for an ideal sealer</a:t>
            </a:r>
          </a:p>
          <a:p>
            <a:pPr eaLnBrk="1" hangingPunct="1">
              <a:lnSpc>
                <a:spcPct val="90000"/>
              </a:lnSpc>
            </a:pPr>
            <a:r>
              <a:rPr lang="en-US" altLang="en-US" sz="3000">
                <a:latin typeface="Times New Roman" panose="02020603050405020304" pitchFamily="18" charset="0"/>
              </a:rPr>
              <a:t>It causes minimal degree of irritation and a high level of antimicrobial activity</a:t>
            </a:r>
          </a:p>
          <a:p>
            <a:pPr eaLnBrk="1" hangingPunct="1">
              <a:lnSpc>
                <a:spcPct val="90000"/>
              </a:lnSpc>
            </a:pPr>
            <a:r>
              <a:rPr lang="en-US" altLang="en-US" sz="3000">
                <a:latin typeface="Times New Roman" panose="02020603050405020304" pitchFamily="18" charset="0"/>
              </a:rPr>
              <a:t>This sealer is excellent when lubrication is needed, and, but postfill sensitivity due to overextension into periapical tissue may last longer due to its long setting time.</a:t>
            </a:r>
          </a:p>
          <a:p>
            <a:pPr eaLnBrk="1" hangingPunct="1">
              <a:lnSpc>
                <a:spcPct val="90000"/>
              </a:lnSpc>
            </a:pPr>
            <a:r>
              <a:rPr lang="en-US" altLang="en-US" sz="3000">
                <a:latin typeface="Times New Roman" panose="02020603050405020304" pitchFamily="18" charset="0"/>
              </a:rPr>
              <a:t>Cleans up nicely with xylene and other similar solvents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06BDF5CA-47E3-AEFE-697B-7E08DDA9786E}"/>
              </a:ext>
            </a:extLst>
          </p:cNvPr>
          <p:cNvSpPr>
            <a:spLocks noGrp="1" noChangeArrowheads="1"/>
          </p:cNvSpPr>
          <p:nvPr>
            <p:ph type="body" idx="1"/>
          </p:nvPr>
        </p:nvSpPr>
        <p:spPr>
          <a:xfrm>
            <a:off x="1981200" y="685800"/>
            <a:ext cx="8229600" cy="5181600"/>
          </a:xfrm>
        </p:spPr>
        <p:txBody>
          <a:bodyPr/>
          <a:lstStyle/>
          <a:p>
            <a:pPr eaLnBrk="1" hangingPunct="1">
              <a:lnSpc>
                <a:spcPct val="90000"/>
              </a:lnSpc>
            </a:pPr>
            <a:r>
              <a:rPr lang="en-US" altLang="en-US" sz="3000">
                <a:latin typeface="Times New Roman" panose="02020603050405020304" pitchFamily="18" charset="0"/>
              </a:rPr>
              <a:t>The formulation is nonstaining.</a:t>
            </a:r>
          </a:p>
          <a:p>
            <a:pPr eaLnBrk="1" hangingPunct="1">
              <a:lnSpc>
                <a:spcPct val="90000"/>
              </a:lnSpc>
            </a:pPr>
            <a:r>
              <a:rPr lang="en-US" altLang="en-US" sz="3000">
                <a:latin typeface="Times New Roman" panose="02020603050405020304" pitchFamily="18" charset="0"/>
              </a:rPr>
              <a:t>The tissue toxicity is about the same as other ZOE-type sealers</a:t>
            </a:r>
          </a:p>
          <a:p>
            <a:pPr eaLnBrk="1" hangingPunct="1">
              <a:lnSpc>
                <a:spcPct val="90000"/>
              </a:lnSpc>
            </a:pPr>
            <a:r>
              <a:rPr lang="en-US" altLang="en-US" sz="3000">
                <a:latin typeface="Times New Roman" panose="02020603050405020304" pitchFamily="18" charset="0"/>
              </a:rPr>
              <a:t>It has good sealing potential and very small volumetric change upon setting.</a:t>
            </a:r>
          </a:p>
          <a:p>
            <a:pPr eaLnBrk="1" hangingPunct="1">
              <a:lnSpc>
                <a:spcPct val="90000"/>
              </a:lnSpc>
            </a:pPr>
            <a:r>
              <a:rPr lang="en-US" altLang="en-US" sz="3000">
                <a:latin typeface="Times New Roman" panose="02020603050405020304" pitchFamily="18" charset="0"/>
              </a:rPr>
              <a:t>It has increased plasticity  and slow setting time, which is due to the presence of sodium borate anhydrate</a:t>
            </a:r>
          </a:p>
          <a:p>
            <a:pPr eaLnBrk="1" hangingPunct="1">
              <a:lnSpc>
                <a:spcPct val="90000"/>
              </a:lnSpc>
            </a:pPr>
            <a:r>
              <a:rPr lang="en-US" altLang="en-US" sz="3000">
                <a:latin typeface="Times New Roman" panose="02020603050405020304" pitchFamily="18" charset="0"/>
              </a:rPr>
              <a:t>It is used in many of the dental schools because it is inexpensive and has a very slow -setting time of 8 to 12 hours. </a:t>
            </a:r>
          </a:p>
          <a:p>
            <a:pPr eaLnBrk="1" hangingPunct="1">
              <a:lnSpc>
                <a:spcPct val="90000"/>
              </a:lnSpc>
            </a:pPr>
            <a:endParaRPr lang="en-US" altLang="en-US" sz="3000">
              <a:latin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9AF6309A-84EE-7D9E-BC95-48772FDE8B75}"/>
              </a:ext>
            </a:extLst>
          </p:cNvPr>
          <p:cNvSpPr>
            <a:spLocks noGrp="1" noChangeArrowheads="1"/>
          </p:cNvSpPr>
          <p:nvPr>
            <p:ph type="title"/>
          </p:nvPr>
        </p:nvSpPr>
        <p:spPr/>
        <p:txBody>
          <a:bodyPr/>
          <a:lstStyle/>
          <a:p>
            <a:pPr eaLnBrk="1" hangingPunct="1"/>
            <a:r>
              <a:rPr lang="en-US" altLang="en-US" sz="3200">
                <a:latin typeface="Times New Roman" panose="02020603050405020304" pitchFamily="18" charset="0"/>
              </a:rPr>
              <a:t>DISADVANTAGES:-</a:t>
            </a:r>
            <a:br>
              <a:rPr lang="en-US" altLang="en-US" sz="3200">
                <a:latin typeface="Times New Roman" panose="02020603050405020304" pitchFamily="18" charset="0"/>
              </a:rPr>
            </a:br>
            <a:endParaRPr lang="en-US" altLang="en-US" sz="3200">
              <a:latin typeface="Times New Roman" panose="02020603050405020304" pitchFamily="18" charset="0"/>
            </a:endParaRPr>
          </a:p>
        </p:txBody>
      </p:sp>
      <p:sp>
        <p:nvSpPr>
          <p:cNvPr id="35843" name="Rectangle 3">
            <a:extLst>
              <a:ext uri="{FF2B5EF4-FFF2-40B4-BE49-F238E27FC236}">
                <a16:creationId xmlns:a16="http://schemas.microsoft.com/office/drawing/2014/main" id="{F6C1C0DB-5890-05E2-44FD-444EAE16DFF2}"/>
              </a:ext>
            </a:extLst>
          </p:cNvPr>
          <p:cNvSpPr>
            <a:spLocks noGrp="1" noChangeArrowheads="1"/>
          </p:cNvSpPr>
          <p:nvPr>
            <p:ph type="body" idx="1"/>
          </p:nvPr>
        </p:nvSpPr>
        <p:spPr>
          <a:xfrm>
            <a:off x="1981200" y="1143000"/>
            <a:ext cx="8229600" cy="4724400"/>
          </a:xfrm>
        </p:spPr>
        <p:txBody>
          <a:bodyPr/>
          <a:lstStyle/>
          <a:p>
            <a:pPr eaLnBrk="1" hangingPunct="1">
              <a:lnSpc>
                <a:spcPct val="90000"/>
              </a:lnSpc>
            </a:pPr>
            <a:r>
              <a:rPr lang="en-US" altLang="en-US">
                <a:latin typeface="Times New Roman" panose="02020603050405020304" pitchFamily="18" charset="0"/>
              </a:rPr>
              <a:t>Post fill sensitivity due to overextension into periapical tissue may last longer due to its long setting time.</a:t>
            </a:r>
          </a:p>
          <a:p>
            <a:pPr eaLnBrk="1" hangingPunct="1">
              <a:lnSpc>
                <a:spcPct val="90000"/>
              </a:lnSpc>
            </a:pPr>
            <a:r>
              <a:rPr lang="en-US" altLang="en-US">
                <a:latin typeface="Times New Roman" panose="02020603050405020304" pitchFamily="18" charset="0"/>
              </a:rPr>
              <a:t>zinc eugenate can be decomposed by water through a continuous loss of eugenol, making zinc oxide-eugenol a weak and unstable material. Therefore, the use of Grossman's sealer in bulk as a material for retrofillings and surgical root end repairs is questionable. On the other hand, this ability to be absorbed is an advantage in case of gross apical extrusion of the sealer during canal obturation.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D016327-257F-89F5-2AFB-07228E48F99A}"/>
              </a:ext>
            </a:extLst>
          </p:cNvPr>
          <p:cNvSpPr>
            <a:spLocks noGrp="1" noChangeArrowheads="1"/>
          </p:cNvSpPr>
          <p:nvPr>
            <p:ph type="title"/>
          </p:nvPr>
        </p:nvSpPr>
        <p:spPr/>
        <p:txBody>
          <a:bodyPr/>
          <a:lstStyle/>
          <a:p>
            <a:pPr marL="762000" indent="-762000"/>
            <a:r>
              <a:rPr lang="en-US" altLang="en-US">
                <a:latin typeface="Times New Roman" panose="02020603050405020304" pitchFamily="18" charset="0"/>
              </a:rPr>
              <a:t>     TUBLISEAL  (</a:t>
            </a:r>
            <a:r>
              <a:rPr lang="en-US" altLang="en-US" b="1"/>
              <a:t>1961)</a:t>
            </a:r>
            <a:r>
              <a:rPr lang="en-US" altLang="en-US"/>
              <a:t> </a:t>
            </a:r>
          </a:p>
        </p:txBody>
      </p:sp>
      <p:sp>
        <p:nvSpPr>
          <p:cNvPr id="36867" name="Rectangle 3">
            <a:extLst>
              <a:ext uri="{FF2B5EF4-FFF2-40B4-BE49-F238E27FC236}">
                <a16:creationId xmlns:a16="http://schemas.microsoft.com/office/drawing/2014/main" id="{B4114BA4-F84B-A325-1687-4A8FE2B7C4CD}"/>
              </a:ext>
            </a:extLst>
          </p:cNvPr>
          <p:cNvSpPr>
            <a:spLocks noGrp="1" noChangeArrowheads="1"/>
          </p:cNvSpPr>
          <p:nvPr>
            <p:ph type="body" idx="1"/>
          </p:nvPr>
        </p:nvSpPr>
        <p:spPr>
          <a:xfrm>
            <a:off x="1981200" y="2057400"/>
            <a:ext cx="8229600" cy="4114800"/>
          </a:xfrm>
        </p:spPr>
        <p:txBody>
          <a:bodyPr/>
          <a:lstStyle/>
          <a:p>
            <a:pPr eaLnBrk="1" hangingPunct="1">
              <a:lnSpc>
                <a:spcPct val="110000"/>
              </a:lnSpc>
            </a:pPr>
            <a:r>
              <a:rPr lang="en-US" altLang="en-US" sz="3000">
                <a:latin typeface="Times New Roman" panose="02020603050405020304" pitchFamily="18" charset="0"/>
              </a:rPr>
              <a:t>Slight modifications have been made to Rickert's formula to eliminate the staining property, and the result was the manufacture of Tubli-Seal. </a:t>
            </a:r>
            <a:endParaRPr lang="en-US" altLang="en-US" sz="3000" b="1">
              <a:latin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5CE07BD8-D0C2-4622-33D2-F53F8008B671}"/>
              </a:ext>
            </a:extLst>
          </p:cNvPr>
          <p:cNvSpPr>
            <a:spLocks noGrp="1" noChangeArrowheads="1"/>
          </p:cNvSpPr>
          <p:nvPr>
            <p:ph type="body" idx="1"/>
          </p:nvPr>
        </p:nvSpPr>
        <p:spPr>
          <a:xfrm>
            <a:off x="1981200" y="228600"/>
            <a:ext cx="8686800" cy="6553200"/>
          </a:xfrm>
        </p:spPr>
        <p:txBody>
          <a:bodyPr/>
          <a:lstStyle/>
          <a:p>
            <a:pPr eaLnBrk="1" hangingPunct="1">
              <a:lnSpc>
                <a:spcPct val="90000"/>
              </a:lnSpc>
              <a:buFont typeface="Wingdings" panose="05000000000000000000" pitchFamily="2" charset="2"/>
              <a:buNone/>
            </a:pPr>
            <a:endParaRPr lang="en-US" altLang="en-US" sz="900" b="1">
              <a:latin typeface="Times New Roman" panose="02020603050405020304" pitchFamily="18" charset="0"/>
            </a:endParaRPr>
          </a:p>
          <a:p>
            <a:pPr eaLnBrk="1" hangingPunct="1">
              <a:lnSpc>
                <a:spcPct val="90000"/>
              </a:lnSpc>
              <a:buFont typeface="Wingdings" panose="05000000000000000000" pitchFamily="2" charset="2"/>
              <a:buNone/>
            </a:pPr>
            <a:endParaRPr lang="en-US" altLang="en-US" sz="900" b="1">
              <a:latin typeface="Times New Roman" panose="02020603050405020304" pitchFamily="18" charset="0"/>
            </a:endParaRPr>
          </a:p>
          <a:p>
            <a:pPr eaLnBrk="1" hangingPunct="1">
              <a:lnSpc>
                <a:spcPct val="90000"/>
              </a:lnSpc>
            </a:pPr>
            <a:r>
              <a:rPr lang="en-US" altLang="en-US" sz="2000" b="1">
                <a:latin typeface="Times New Roman" panose="02020603050405020304" pitchFamily="18" charset="0"/>
              </a:rPr>
              <a:t>COMPOSITION</a:t>
            </a:r>
          </a:p>
          <a:p>
            <a:pPr eaLnBrk="1" hangingPunct="1">
              <a:lnSpc>
                <a:spcPct val="90000"/>
              </a:lnSpc>
              <a:buFont typeface="Wingdings" panose="05000000000000000000" pitchFamily="2" charset="2"/>
              <a:buNone/>
            </a:pPr>
            <a:r>
              <a:rPr lang="en-US" altLang="en-US" sz="2000">
                <a:latin typeface="Times New Roman" panose="02020603050405020304" pitchFamily="18" charset="0"/>
              </a:rPr>
              <a:t>     </a:t>
            </a:r>
            <a:r>
              <a:rPr lang="en-US" altLang="en-US" sz="2600" b="1">
                <a:latin typeface="Times New Roman" panose="02020603050405020304" pitchFamily="18" charset="0"/>
              </a:rPr>
              <a:t>Base</a:t>
            </a:r>
            <a:r>
              <a:rPr lang="en-US" altLang="en-US" sz="2600">
                <a:latin typeface="Times New Roman" panose="02020603050405020304" pitchFamily="18" charset="0"/>
              </a:rPr>
              <a:t>				     percent by weight</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Zinc oxide  					57.40%</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Oleo resins  				          21.25%</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Bismuth trioxide				            7.50%</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Oils     					            7.50%</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Thymol iodide 			                       3.75%</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Modifier  				                       2.60%</a:t>
            </a: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Barium sulfate </a:t>
            </a:r>
          </a:p>
          <a:p>
            <a:pPr eaLnBrk="1" hangingPunct="1">
              <a:lnSpc>
                <a:spcPct val="90000"/>
              </a:lnSpc>
              <a:buFont typeface="Wingdings" panose="05000000000000000000" pitchFamily="2" charset="2"/>
              <a:buNone/>
            </a:pPr>
            <a:endParaRPr lang="en-US" altLang="en-US" sz="2600">
              <a:latin typeface="Times New Roman" panose="02020603050405020304" pitchFamily="18" charset="0"/>
            </a:endParaRPr>
          </a:p>
          <a:p>
            <a:pPr eaLnBrk="1" hangingPunct="1">
              <a:lnSpc>
                <a:spcPct val="90000"/>
              </a:lnSpc>
              <a:buFont typeface="Wingdings" panose="05000000000000000000" pitchFamily="2" charset="2"/>
              <a:buNone/>
            </a:pPr>
            <a:r>
              <a:rPr lang="en-US" altLang="en-US" sz="2600" b="1">
                <a:latin typeface="Times New Roman" panose="02020603050405020304" pitchFamily="18" charset="0"/>
              </a:rPr>
              <a:t>Catalyst</a:t>
            </a:r>
            <a:endParaRPr lang="en-US" altLang="en-US" sz="2600">
              <a:latin typeface="Times New Roman" panose="02020603050405020304" pitchFamily="18" charset="0"/>
            </a:endParaRPr>
          </a:p>
          <a:p>
            <a:pPr eaLnBrk="1" hangingPunct="1">
              <a:lnSpc>
                <a:spcPct val="90000"/>
              </a:lnSpc>
              <a:buFont typeface="Wingdings" panose="05000000000000000000" pitchFamily="2" charset="2"/>
              <a:buNone/>
            </a:pPr>
            <a:r>
              <a:rPr lang="en-US" altLang="en-US" sz="2600">
                <a:latin typeface="Times New Roman" panose="02020603050405020304" pitchFamily="18" charset="0"/>
              </a:rPr>
              <a:t>   Eugenol polymerized resin</a:t>
            </a:r>
          </a:p>
          <a:p>
            <a:pPr eaLnBrk="1" hangingPunct="1">
              <a:lnSpc>
                <a:spcPct val="90000"/>
              </a:lnSpc>
            </a:pPr>
            <a:endParaRPr lang="en-US" altLang="en-US" sz="26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030C75DB-CCB6-4AE4-C373-AD811BC2ACAA}"/>
              </a:ext>
            </a:extLst>
          </p:cNvPr>
          <p:cNvSpPr>
            <a:spLocks noGrp="1" noChangeArrowheads="1"/>
          </p:cNvSpPr>
          <p:nvPr>
            <p:ph type="body" sz="half" idx="1"/>
          </p:nvPr>
        </p:nvSpPr>
        <p:spPr>
          <a:xfrm>
            <a:off x="1981200" y="685800"/>
            <a:ext cx="4038600" cy="5943600"/>
          </a:xfrm>
        </p:spPr>
        <p:txBody>
          <a:bodyPr/>
          <a:lstStyle/>
          <a:p>
            <a:pPr eaLnBrk="1" hangingPunct="1"/>
            <a:r>
              <a:rPr lang="en-US" altLang="en-US" sz="2400" b="1">
                <a:latin typeface="Times New Roman" panose="02020603050405020304" pitchFamily="18" charset="0"/>
              </a:rPr>
              <a:t>MIXING OF THE COMPONENT</a:t>
            </a:r>
            <a:endParaRPr lang="en-US" altLang="en-US" sz="2400">
              <a:latin typeface="Times New Roman" panose="02020603050405020304" pitchFamily="18" charset="0"/>
            </a:endParaRPr>
          </a:p>
          <a:p>
            <a:pPr eaLnBrk="1" hangingPunct="1"/>
            <a:r>
              <a:rPr lang="en-US" altLang="en-US" sz="2400">
                <a:latin typeface="Times New Roman" panose="02020603050405020304" pitchFamily="18" charset="0"/>
              </a:rPr>
              <a:t>This sealer is packaged in two collapsible tubes containing a base and an accelerator, which when mixed together in equal amounts to form a creamy mix</a:t>
            </a:r>
            <a:endParaRPr lang="en-US" altLang="en-US" sz="2400" b="1">
              <a:latin typeface="Times New Roman" panose="02020603050405020304" pitchFamily="18" charset="0"/>
            </a:endParaRPr>
          </a:p>
          <a:p>
            <a:pPr eaLnBrk="1" hangingPunct="1"/>
            <a:r>
              <a:rPr lang="en-US" altLang="en-US" sz="2400" b="1">
                <a:latin typeface="Times New Roman" panose="02020603050405020304" pitchFamily="18" charset="0"/>
              </a:rPr>
              <a:t>WORKING TIME:-</a:t>
            </a:r>
            <a:endParaRPr lang="en-US" altLang="en-US" sz="2400">
              <a:latin typeface="Times New Roman" panose="02020603050405020304" pitchFamily="18" charset="0"/>
            </a:endParaRPr>
          </a:p>
          <a:p>
            <a:pPr eaLnBrk="1" hangingPunct="1"/>
            <a:r>
              <a:rPr lang="en-US" altLang="en-US" sz="2400">
                <a:latin typeface="Times New Roman" panose="02020603050405020304" pitchFamily="18" charset="0"/>
              </a:rPr>
              <a:t>30 minutes</a:t>
            </a:r>
          </a:p>
        </p:txBody>
      </p:sp>
      <p:pic>
        <p:nvPicPr>
          <p:cNvPr id="38915" name="Picture 4">
            <a:extLst>
              <a:ext uri="{FF2B5EF4-FFF2-40B4-BE49-F238E27FC236}">
                <a16:creationId xmlns:a16="http://schemas.microsoft.com/office/drawing/2014/main" id="{4F35B17A-9A64-FB34-7902-2B98C591076D}"/>
              </a:ext>
            </a:extLst>
          </p:cNvPr>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484939" y="2168526"/>
            <a:ext cx="3411537" cy="3509963"/>
          </a:xfr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07B578CD-BBF0-D1CF-4487-1BD056AE98E7}"/>
              </a:ext>
            </a:extLst>
          </p:cNvPr>
          <p:cNvSpPr>
            <a:spLocks noGrp="1" noChangeArrowheads="1"/>
          </p:cNvSpPr>
          <p:nvPr>
            <p:ph type="title"/>
          </p:nvPr>
        </p:nvSpPr>
        <p:spPr/>
        <p:txBody>
          <a:bodyPr/>
          <a:lstStyle/>
          <a:p>
            <a:pPr eaLnBrk="1" hangingPunct="1"/>
            <a:r>
              <a:rPr lang="en-US" altLang="en-US" sz="3600">
                <a:latin typeface="Times New Roman" panose="02020603050405020304" pitchFamily="18" charset="0"/>
              </a:rPr>
              <a:t>ADVANTAGES:-</a:t>
            </a:r>
            <a:br>
              <a:rPr lang="en-US" altLang="en-US" sz="3600">
                <a:latin typeface="Times New Roman" panose="02020603050405020304" pitchFamily="18" charset="0"/>
              </a:rPr>
            </a:br>
            <a:endParaRPr lang="en-US" altLang="en-US" sz="3600">
              <a:latin typeface="Times New Roman" panose="02020603050405020304" pitchFamily="18" charset="0"/>
            </a:endParaRPr>
          </a:p>
        </p:txBody>
      </p:sp>
      <p:sp>
        <p:nvSpPr>
          <p:cNvPr id="39939" name="Rectangle 3">
            <a:extLst>
              <a:ext uri="{FF2B5EF4-FFF2-40B4-BE49-F238E27FC236}">
                <a16:creationId xmlns:a16="http://schemas.microsoft.com/office/drawing/2014/main" id="{C42700AD-4944-DBAA-14A9-CD0DA236768C}"/>
              </a:ext>
            </a:extLst>
          </p:cNvPr>
          <p:cNvSpPr>
            <a:spLocks noGrp="1" noChangeArrowheads="1"/>
          </p:cNvSpPr>
          <p:nvPr>
            <p:ph type="body" idx="1"/>
          </p:nvPr>
        </p:nvSpPr>
        <p:spPr>
          <a:xfrm>
            <a:off x="1981200" y="1600200"/>
            <a:ext cx="8229600" cy="4267200"/>
          </a:xfrm>
        </p:spPr>
        <p:txBody>
          <a:bodyPr/>
          <a:lstStyle/>
          <a:p>
            <a:pPr eaLnBrk="1" hangingPunct="1">
              <a:lnSpc>
                <a:spcPct val="80000"/>
              </a:lnSpc>
            </a:pPr>
            <a:r>
              <a:rPr lang="en-US" altLang="en-US" sz="3000">
                <a:latin typeface="Times New Roman" panose="02020603050405020304" pitchFamily="18" charset="0"/>
              </a:rPr>
              <a:t>It has a high rate of flow giving a very thin film (Weisman,1970) hence it has the property of being an excellent  lubricating cement.</a:t>
            </a:r>
          </a:p>
          <a:p>
            <a:pPr eaLnBrk="1" hangingPunct="1">
              <a:lnSpc>
                <a:spcPct val="80000"/>
              </a:lnSpc>
            </a:pPr>
            <a:r>
              <a:rPr lang="en-US" altLang="en-US" sz="3000">
                <a:latin typeface="Times New Roman" panose="02020603050405020304" pitchFamily="18" charset="0"/>
              </a:rPr>
              <a:t>In is more irritant than other root canal cements (Guttuse,1963)</a:t>
            </a:r>
          </a:p>
          <a:p>
            <a:pPr eaLnBrk="1" hangingPunct="1">
              <a:lnSpc>
                <a:spcPct val="80000"/>
              </a:lnSpc>
            </a:pPr>
            <a:r>
              <a:rPr lang="en-US" altLang="en-US" sz="3000">
                <a:latin typeface="Times New Roman" panose="02020603050405020304" pitchFamily="18" charset="0"/>
              </a:rPr>
              <a:t>It has very low viscosity that makes extrusion through the apical foramen more likely and therefore recommends a short spatulation time and leaving the cement for a short period before use.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a:extLst>
              <a:ext uri="{FF2B5EF4-FFF2-40B4-BE49-F238E27FC236}">
                <a16:creationId xmlns:a16="http://schemas.microsoft.com/office/drawing/2014/main" id="{26F28FFA-871C-84BC-94B4-E3EDE366D026}"/>
              </a:ext>
            </a:extLst>
          </p:cNvPr>
          <p:cNvSpPr>
            <a:spLocks noGrp="1" noChangeArrowheads="1"/>
          </p:cNvSpPr>
          <p:nvPr>
            <p:ph type="body" idx="1"/>
          </p:nvPr>
        </p:nvSpPr>
        <p:spPr>
          <a:xfrm>
            <a:off x="1981200" y="1143000"/>
            <a:ext cx="8229600" cy="4724400"/>
          </a:xfrm>
        </p:spPr>
        <p:txBody>
          <a:bodyPr/>
          <a:lstStyle/>
          <a:p>
            <a:pPr eaLnBrk="1" hangingPunct="1"/>
            <a:r>
              <a:rPr lang="en-US" altLang="en-US" sz="3400">
                <a:latin typeface="Times New Roman" panose="02020603050405020304" pitchFamily="18" charset="0"/>
              </a:rPr>
              <a:t>It can be used were a shorter setting time is required, for e.g. where root filling is to be followed immediately by apicectomy.</a:t>
            </a:r>
          </a:p>
          <a:p>
            <a:pPr eaLnBrk="1" hangingPunct="1"/>
            <a:r>
              <a:rPr lang="en-US" altLang="en-US" sz="3400">
                <a:latin typeface="Times New Roman" panose="02020603050405020304" pitchFamily="18" charset="0"/>
              </a:rPr>
              <a:t>Tubli-Seal allows maximal condensation and packing</a:t>
            </a:r>
          </a:p>
          <a:p>
            <a:pPr eaLnBrk="1" hangingPunct="1"/>
            <a:r>
              <a:rPr lang="en-US" altLang="en-US" sz="3400">
                <a:latin typeface="Times New Roman" panose="02020603050405020304" pitchFamily="18" charset="0"/>
              </a:rPr>
              <a:t> is white in color with good contrast</a:t>
            </a:r>
          </a:p>
          <a:p>
            <a:pPr eaLnBrk="1" hangingPunct="1"/>
            <a:r>
              <a:rPr lang="en-US" altLang="en-US" sz="3400">
                <a:latin typeface="Times New Roman" panose="02020603050405020304" pitchFamily="18" charset="0"/>
              </a:rPr>
              <a:t> As a result of its rapid setting time is easily removed from periapical tissue.</a:t>
            </a:r>
          </a:p>
          <a:p>
            <a:pPr eaLnBrk="1" hangingPunct="1"/>
            <a:endParaRPr lang="en-US" altLang="en-US" sz="3400">
              <a:latin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3BF2698-7ED3-8A61-4A5A-670D0A8F1C80}"/>
              </a:ext>
            </a:extLst>
          </p:cNvPr>
          <p:cNvSpPr>
            <a:spLocks noGrp="1" noChangeArrowheads="1"/>
          </p:cNvSpPr>
          <p:nvPr>
            <p:ph type="title"/>
          </p:nvPr>
        </p:nvSpPr>
        <p:spPr>
          <a:xfrm>
            <a:off x="1981200" y="-457200"/>
            <a:ext cx="8229600" cy="1600200"/>
          </a:xfrm>
        </p:spPr>
        <p:txBody>
          <a:bodyPr/>
          <a:lstStyle/>
          <a:p>
            <a:pPr eaLnBrk="1" hangingPunct="1"/>
            <a:r>
              <a:rPr lang="en-US" altLang="en-US">
                <a:latin typeface="Times New Roman" panose="02020603050405020304" pitchFamily="18" charset="0"/>
              </a:rPr>
              <a:t>                 </a:t>
            </a:r>
            <a:r>
              <a:rPr lang="en-US" altLang="en-US" b="1">
                <a:latin typeface="Times New Roman" panose="02020603050405020304" pitchFamily="18" charset="0"/>
              </a:rPr>
              <a:t>Introduction</a:t>
            </a:r>
            <a:r>
              <a:rPr lang="en-US" altLang="en-US"/>
              <a:t> </a:t>
            </a:r>
          </a:p>
        </p:txBody>
      </p:sp>
      <p:sp>
        <p:nvSpPr>
          <p:cNvPr id="5123" name="Rectangle 3">
            <a:extLst>
              <a:ext uri="{FF2B5EF4-FFF2-40B4-BE49-F238E27FC236}">
                <a16:creationId xmlns:a16="http://schemas.microsoft.com/office/drawing/2014/main" id="{D2C5F92D-E38B-AEBF-C641-B7369CC48E06}"/>
              </a:ext>
            </a:extLst>
          </p:cNvPr>
          <p:cNvSpPr>
            <a:spLocks noGrp="1" noChangeArrowheads="1"/>
          </p:cNvSpPr>
          <p:nvPr>
            <p:ph type="body" idx="1"/>
          </p:nvPr>
        </p:nvSpPr>
        <p:spPr>
          <a:xfrm>
            <a:off x="1981200" y="1143000"/>
            <a:ext cx="8229600" cy="4724400"/>
          </a:xfrm>
        </p:spPr>
        <p:txBody>
          <a:bodyPr/>
          <a:lstStyle/>
          <a:p>
            <a:pPr eaLnBrk="1" hangingPunct="1">
              <a:lnSpc>
                <a:spcPct val="95000"/>
              </a:lnSpc>
            </a:pPr>
            <a:r>
              <a:rPr lang="en-US" altLang="en-US" sz="3000">
                <a:latin typeface="Times New Roman" panose="02020603050405020304" pitchFamily="18" charset="0"/>
              </a:rPr>
              <a:t>The main objective of endodontic treatment is the elimination of microorganisms from the root canal system and the prevention of subsequent reinfection.</a:t>
            </a:r>
          </a:p>
          <a:p>
            <a:pPr eaLnBrk="1" hangingPunct="1">
              <a:lnSpc>
                <a:spcPct val="85000"/>
              </a:lnSpc>
              <a:buFont typeface="Wingdings" panose="05000000000000000000" pitchFamily="2" charset="2"/>
              <a:buNone/>
            </a:pPr>
            <a:endParaRPr lang="en-US" altLang="en-US" sz="3000">
              <a:latin typeface="Times New Roman" panose="02020603050405020304" pitchFamily="18" charset="0"/>
            </a:endParaRPr>
          </a:p>
          <a:p>
            <a:pPr eaLnBrk="1" hangingPunct="1">
              <a:lnSpc>
                <a:spcPct val="85000"/>
              </a:lnSpc>
              <a:spcBef>
                <a:spcPct val="30000"/>
              </a:spcBef>
            </a:pPr>
            <a:r>
              <a:rPr lang="en-US" altLang="en-US" sz="3000">
                <a:latin typeface="Times New Roman" panose="02020603050405020304" pitchFamily="18" charset="0"/>
              </a:rPr>
              <a:t>Biomechanical cleaning and shaping, followed</a:t>
            </a:r>
          </a:p>
          <a:p>
            <a:pPr eaLnBrk="1" hangingPunct="1">
              <a:lnSpc>
                <a:spcPct val="85000"/>
              </a:lnSpc>
              <a:spcBef>
                <a:spcPct val="30000"/>
              </a:spcBef>
              <a:buFont typeface="Wingdings" panose="05000000000000000000" pitchFamily="2" charset="2"/>
              <a:buNone/>
            </a:pPr>
            <a:r>
              <a:rPr lang="en-US" altLang="en-US" sz="3000">
                <a:latin typeface="Times New Roman" panose="02020603050405020304" pitchFamily="18" charset="0"/>
              </a:rPr>
              <a:t>    by the three-dimensional obturation of the root</a:t>
            </a:r>
          </a:p>
          <a:p>
            <a:pPr eaLnBrk="1" hangingPunct="1">
              <a:lnSpc>
                <a:spcPct val="85000"/>
              </a:lnSpc>
              <a:spcBef>
                <a:spcPct val="30000"/>
              </a:spcBef>
              <a:buFont typeface="Wingdings" panose="05000000000000000000" pitchFamily="2" charset="2"/>
              <a:buNone/>
            </a:pPr>
            <a:r>
              <a:rPr lang="en-US" altLang="en-US" sz="3000">
                <a:latin typeface="Times New Roman" panose="02020603050405020304" pitchFamily="18" charset="0"/>
              </a:rPr>
              <a:t>    canal space, are common procedures used to</a:t>
            </a:r>
          </a:p>
          <a:p>
            <a:pPr eaLnBrk="1" hangingPunct="1">
              <a:lnSpc>
                <a:spcPct val="85000"/>
              </a:lnSpc>
              <a:spcBef>
                <a:spcPct val="30000"/>
              </a:spcBef>
              <a:buFont typeface="Wingdings" panose="05000000000000000000" pitchFamily="2" charset="2"/>
              <a:buNone/>
            </a:pPr>
            <a:r>
              <a:rPr lang="en-US" altLang="en-US" sz="3000">
                <a:latin typeface="Times New Roman" panose="02020603050405020304" pitchFamily="18" charset="0"/>
              </a:rPr>
              <a:t>    achieve this goal.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927B155-8F74-AF75-C18F-21B55C672803}"/>
              </a:ext>
            </a:extLst>
          </p:cNvPr>
          <p:cNvSpPr>
            <a:spLocks noGrp="1" noChangeArrowheads="1"/>
          </p:cNvSpPr>
          <p:nvPr>
            <p:ph type="title"/>
          </p:nvPr>
        </p:nvSpPr>
        <p:spPr/>
        <p:txBody>
          <a:bodyPr/>
          <a:lstStyle/>
          <a:p>
            <a:pPr eaLnBrk="1" hangingPunct="1"/>
            <a:r>
              <a:rPr lang="en-US" altLang="en-US" sz="3200">
                <a:latin typeface="Times New Roman" panose="02020603050405020304" pitchFamily="18" charset="0"/>
              </a:rPr>
              <a:t>DISADVANTAGES</a:t>
            </a:r>
            <a:br>
              <a:rPr lang="en-US" altLang="en-US" sz="3200">
                <a:latin typeface="Times New Roman" panose="02020603050405020304" pitchFamily="18" charset="0"/>
              </a:rPr>
            </a:br>
            <a:endParaRPr lang="en-US" altLang="en-US" sz="3200">
              <a:latin typeface="Times New Roman" panose="02020603050405020304" pitchFamily="18" charset="0"/>
            </a:endParaRPr>
          </a:p>
        </p:txBody>
      </p:sp>
      <p:sp>
        <p:nvSpPr>
          <p:cNvPr id="41987" name="Rectangle 3">
            <a:extLst>
              <a:ext uri="{FF2B5EF4-FFF2-40B4-BE49-F238E27FC236}">
                <a16:creationId xmlns:a16="http://schemas.microsoft.com/office/drawing/2014/main" id="{F25699E9-E527-B76F-3046-9F6227F6CF95}"/>
              </a:ext>
            </a:extLst>
          </p:cNvPr>
          <p:cNvSpPr>
            <a:spLocks noGrp="1" noChangeArrowheads="1"/>
          </p:cNvSpPr>
          <p:nvPr>
            <p:ph type="body" idx="1"/>
          </p:nvPr>
        </p:nvSpPr>
        <p:spPr/>
        <p:txBody>
          <a:bodyPr/>
          <a:lstStyle/>
          <a:p>
            <a:pPr eaLnBrk="1" hangingPunct="1"/>
            <a:r>
              <a:rPr lang="en-US" altLang="en-US" sz="3000">
                <a:latin typeface="Times New Roman" panose="02020603050405020304" pitchFamily="18" charset="0"/>
              </a:rPr>
              <a:t>Its working time is less than 30 minutes and even shorter in the presence of moisture. In multirooted teeth for which a longer working time is necessary, plans should be made to use more than one mix.</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6B36078C-CE40-FA88-6787-AB3D5EB5835C}"/>
              </a:ext>
            </a:extLst>
          </p:cNvPr>
          <p:cNvSpPr>
            <a:spLocks noGrp="1" noChangeArrowheads="1"/>
          </p:cNvSpPr>
          <p:nvPr>
            <p:ph type="body" idx="1"/>
          </p:nvPr>
        </p:nvSpPr>
        <p:spPr>
          <a:xfrm>
            <a:off x="1981200" y="685800"/>
            <a:ext cx="8229600" cy="5943600"/>
          </a:xfrm>
        </p:spPr>
        <p:txBody>
          <a:bodyPr/>
          <a:lstStyle/>
          <a:p>
            <a:pPr eaLnBrk="1" hangingPunct="1"/>
            <a:r>
              <a:rPr lang="en-US" altLang="en-US" sz="3600">
                <a:latin typeface="Times New Roman" panose="02020603050405020304" pitchFamily="18" charset="0"/>
              </a:rPr>
              <a:t> The</a:t>
            </a:r>
            <a:r>
              <a:rPr lang="en-US" altLang="en-US" sz="3400">
                <a:latin typeface="Times New Roman" panose="02020603050405020304" pitchFamily="18" charset="0"/>
              </a:rPr>
              <a:t> success of root canal therapy mainly depend on achieving a compact fluid tight seal of the apical end of the root canal, so as to prevent the ingress and accumulation of irritants causing biological breakdown of attachment apparatus leading to failure.</a:t>
            </a:r>
          </a:p>
          <a:p>
            <a:pPr eaLnBrk="1" hangingPunct="1"/>
            <a:r>
              <a:rPr lang="en-US" altLang="en-US" sz="3400">
                <a:latin typeface="Times New Roman" panose="02020603050405020304" pitchFamily="18" charset="0"/>
              </a:rPr>
              <a:t> </a:t>
            </a:r>
            <a:r>
              <a:rPr lang="en-US" altLang="en-US">
                <a:latin typeface="Times New Roman" panose="02020603050405020304" pitchFamily="18" charset="0"/>
              </a:rPr>
              <a:t>Therefore root canal sealer with the solid core play a major role in achieving the hermetic seal by filling the accessory root canals, voids, spaces and irregularities and hence reducing the chances of failure of root canal treatment.</a:t>
            </a:r>
          </a:p>
          <a:p>
            <a:pPr eaLnBrk="1" hangingPunct="1"/>
            <a:endParaRPr lang="en-US" altLang="en-US">
              <a:latin typeface="Times New Roman" panose="02020603050405020304" pitchFamily="18" charset="0"/>
            </a:endParaRPr>
          </a:p>
          <a:p>
            <a:pPr eaLnBrk="1" hangingPunct="1"/>
            <a:endParaRPr lang="en-US" altLang="en-US" sz="3400">
              <a:latin typeface="Times New Roman" panose="02020603050405020304" pitchFamily="18" charset="0"/>
            </a:endParaRPr>
          </a:p>
          <a:p>
            <a:pPr eaLnBrk="1" hangingPunct="1"/>
            <a:endParaRPr lang="en-US" altLang="en-US" sz="3400">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a:extLst>
              <a:ext uri="{FF2B5EF4-FFF2-40B4-BE49-F238E27FC236}">
                <a16:creationId xmlns:a16="http://schemas.microsoft.com/office/drawing/2014/main" id="{AAF3CF90-B26C-C03A-A846-42FDD03CB918}"/>
              </a:ext>
            </a:extLst>
          </p:cNvPr>
          <p:cNvSpPr>
            <a:spLocks noChangeArrowheads="1"/>
          </p:cNvSpPr>
          <p:nvPr/>
        </p:nvSpPr>
        <p:spPr bwMode="auto">
          <a:xfrm>
            <a:off x="3810000" y="2514601"/>
            <a:ext cx="3663950" cy="701675"/>
          </a:xfrm>
          <a:prstGeom prst="rect">
            <a:avLst/>
          </a:prstGeom>
          <a:noFill/>
          <a:ln w="9525">
            <a:noFill/>
            <a:miter lim="800000"/>
            <a:headEnd/>
            <a:tailEnd/>
          </a:ln>
          <a:effectLst/>
        </p:spPr>
        <p:txBody>
          <a:bodyPr>
            <a:spAutoFit/>
          </a:bodyPr>
          <a:lstStyle/>
          <a:p>
            <a:pPr eaLnBrk="1" hangingPunct="1">
              <a:spcBef>
                <a:spcPct val="50000"/>
              </a:spcBef>
              <a:defRPr/>
            </a:pPr>
            <a:r>
              <a:rPr lang="en-US" sz="4000" b="1" i="1" u="sng">
                <a:solidFill>
                  <a:srgbClr val="993300"/>
                </a:solidFill>
                <a:latin typeface="Times New Roman" pitchFamily="18" charset="0"/>
                <a:cs typeface="Times New Roman" pitchFamily="18" charset="0"/>
              </a:rPr>
              <a:t>DEFINITION</a:t>
            </a:r>
            <a:r>
              <a:rPr lang="en-US" sz="4000" b="1" i="1" u="sng">
                <a:solidFill>
                  <a:srgbClr val="FFFF00"/>
                </a:solidFill>
                <a:effectLst>
                  <a:outerShdw blurRad="38100" dist="38100" dir="2700000" algn="tl">
                    <a:srgbClr val="C0C0C0"/>
                  </a:outerShdw>
                </a:effectLst>
                <a:latin typeface="Times New Roman"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72035"/>
                                        </p:tgtEl>
                                        <p:attrNameLst>
                                          <p:attrName>style.visibility</p:attrName>
                                        </p:attrNameLst>
                                      </p:cBhvr>
                                      <p:to>
                                        <p:strVal val="visible"/>
                                      </p:to>
                                    </p:set>
                                    <p:animEffect transition="in" filter="blinds(horizontal)">
                                      <p:cBhvr>
                                        <p:cTn id="7" dur="500"/>
                                        <p:tgtEl>
                                          <p:spTgt spid="172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B8695049-D4FB-9F58-3ED4-494C7DD7995C}"/>
              </a:ext>
            </a:extLst>
          </p:cNvPr>
          <p:cNvSpPr>
            <a:spLocks noChangeArrowheads="1"/>
          </p:cNvSpPr>
          <p:nvPr/>
        </p:nvSpPr>
        <p:spPr bwMode="auto">
          <a:xfrm>
            <a:off x="2743200" y="533401"/>
            <a:ext cx="7620000" cy="6480175"/>
          </a:xfrm>
          <a:prstGeom prst="rect">
            <a:avLst/>
          </a:prstGeom>
          <a:noFill/>
          <a:ln w="12700" cap="sq">
            <a:noFill/>
            <a:miter lim="800000"/>
            <a:headEnd type="none" w="sm" len="sm"/>
            <a:tailEnd type="none" w="sm" len="sm"/>
          </a:ln>
          <a:effectLst/>
        </p:spPr>
        <p:txBody>
          <a:bodyPr>
            <a:spAutoFit/>
          </a:bodyPr>
          <a:lstStyle/>
          <a:p>
            <a:pPr algn="just" eaLnBrk="1" hangingPunct="1">
              <a:lnSpc>
                <a:spcPct val="210000"/>
              </a:lnSpc>
              <a:defRPr/>
            </a:pPr>
            <a:r>
              <a:rPr lang="en-US" sz="3200" b="1">
                <a:effectLst>
                  <a:outerShdw blurRad="38100" dist="38100" dir="2700000" algn="tl">
                    <a:srgbClr val="C0C0C0"/>
                  </a:outerShdw>
                </a:effectLst>
                <a:latin typeface="Times New Roman" pitchFamily="18" charset="0"/>
              </a:rPr>
              <a:t>	</a:t>
            </a:r>
            <a:r>
              <a:rPr lang="en-US" sz="3200">
                <a:latin typeface="Times New Roman" pitchFamily="18" charset="0"/>
              </a:rPr>
              <a:t>Sealers are binding agents used to fill up the gap between root canal wall and obturating material. </a:t>
            </a:r>
          </a:p>
          <a:p>
            <a:pPr algn="just" eaLnBrk="1" hangingPunct="1">
              <a:lnSpc>
                <a:spcPct val="210000"/>
              </a:lnSpc>
              <a:spcBef>
                <a:spcPct val="50000"/>
              </a:spcBef>
              <a:defRPr/>
            </a:pPr>
            <a:r>
              <a:rPr lang="en-US" sz="3200">
                <a:latin typeface="Times New Roman" pitchFamily="18" charset="0"/>
              </a:rPr>
              <a:t>	It also fills up the irregularities, discrepancies, lateral canals and accessory canals.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checkerboard(across)">
                                      <p:cBhvr>
                                        <p:cTn id="7" dur="500"/>
                                        <p:tgtEl>
                                          <p:spTgt spid="118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D36C56C-1856-954E-1F6A-25DBD5868D60}"/>
              </a:ext>
            </a:extLst>
          </p:cNvPr>
          <p:cNvSpPr>
            <a:spLocks noGrp="1" noChangeArrowheads="1"/>
          </p:cNvSpPr>
          <p:nvPr>
            <p:ph type="title"/>
          </p:nvPr>
        </p:nvSpPr>
        <p:spPr>
          <a:xfrm>
            <a:off x="1981200" y="457201"/>
            <a:ext cx="8229600" cy="455613"/>
          </a:xfrm>
        </p:spPr>
        <p:txBody>
          <a:bodyPr>
            <a:normAutofit fontScale="90000"/>
          </a:bodyPr>
          <a:lstStyle/>
          <a:p>
            <a:pPr eaLnBrk="1" hangingPunct="1"/>
            <a:r>
              <a:rPr lang="en-US" altLang="en-US" sz="4000"/>
              <a:t>           FUNCTIONS</a:t>
            </a:r>
          </a:p>
        </p:txBody>
      </p:sp>
      <p:sp>
        <p:nvSpPr>
          <p:cNvPr id="9219" name="Rectangle 3">
            <a:extLst>
              <a:ext uri="{FF2B5EF4-FFF2-40B4-BE49-F238E27FC236}">
                <a16:creationId xmlns:a16="http://schemas.microsoft.com/office/drawing/2014/main" id="{DD66B802-39A6-0585-E0E3-E9285F71AE91}"/>
              </a:ext>
            </a:extLst>
          </p:cNvPr>
          <p:cNvSpPr>
            <a:spLocks noGrp="1" noChangeArrowheads="1"/>
          </p:cNvSpPr>
          <p:nvPr>
            <p:ph type="body" idx="1"/>
          </p:nvPr>
        </p:nvSpPr>
        <p:spPr>
          <a:xfrm>
            <a:off x="1981200" y="1143000"/>
            <a:ext cx="8229600" cy="5715000"/>
          </a:xfrm>
        </p:spPr>
        <p:txBody>
          <a:bodyPr/>
          <a:lstStyle/>
          <a:p>
            <a:pPr marL="609600" indent="-609600"/>
            <a:r>
              <a:rPr lang="en-US" altLang="en-US">
                <a:latin typeface="Times New Roman" panose="02020603050405020304" pitchFamily="18" charset="0"/>
              </a:rPr>
              <a:t>Binding agents </a:t>
            </a:r>
          </a:p>
          <a:p>
            <a:pPr marL="609600" indent="-609600">
              <a:buNone/>
            </a:pPr>
            <a:endParaRPr lang="en-US" altLang="en-US">
              <a:latin typeface="Times New Roman" panose="02020603050405020304" pitchFamily="18" charset="0"/>
            </a:endParaRPr>
          </a:p>
          <a:p>
            <a:pPr marL="609600" indent="-609600"/>
            <a:r>
              <a:rPr lang="en-US" altLang="en-US">
                <a:latin typeface="Times New Roman" panose="02020603050405020304" pitchFamily="18" charset="0"/>
              </a:rPr>
              <a:t>Antimicrobial Agents </a:t>
            </a:r>
          </a:p>
          <a:p>
            <a:pPr marL="609600" indent="-609600"/>
            <a:endParaRPr lang="en-US" altLang="en-US">
              <a:latin typeface="Times New Roman" panose="02020603050405020304" pitchFamily="18" charset="0"/>
            </a:endParaRPr>
          </a:p>
          <a:p>
            <a:pPr marL="609600" indent="-609600"/>
            <a:r>
              <a:rPr lang="en-US" altLang="en-US">
                <a:latin typeface="Times New Roman" panose="02020603050405020304" pitchFamily="18" charset="0"/>
              </a:rPr>
              <a:t>As a filler</a:t>
            </a:r>
          </a:p>
          <a:p>
            <a:pPr marL="609600" indent="-609600"/>
            <a:endParaRPr lang="en-US" altLang="en-US">
              <a:latin typeface="Times New Roman" panose="02020603050405020304" pitchFamily="18" charset="0"/>
            </a:endParaRPr>
          </a:p>
          <a:p>
            <a:pPr marL="609600" indent="-609600"/>
            <a:r>
              <a:rPr lang="en-US" altLang="en-US">
                <a:latin typeface="Times New Roman" panose="02020603050405020304" pitchFamily="18" charset="0"/>
              </a:rPr>
              <a:t>As a lubricant</a:t>
            </a:r>
          </a:p>
          <a:p>
            <a:pPr marL="609600" indent="-609600"/>
            <a:endParaRPr lang="en-US" altLang="en-US">
              <a:latin typeface="Times New Roman" panose="02020603050405020304" pitchFamily="18" charset="0"/>
            </a:endParaRPr>
          </a:p>
          <a:p>
            <a:pPr marL="609600" indent="-609600"/>
            <a:r>
              <a:rPr lang="en-US" altLang="en-US">
                <a:latin typeface="Times New Roman" panose="02020603050405020304" pitchFamily="18" charset="0"/>
              </a:rPr>
              <a:t>Radiopacity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5443DF0D-6522-40D0-1B21-A6E291108202}"/>
              </a:ext>
            </a:extLst>
          </p:cNvPr>
          <p:cNvSpPr>
            <a:spLocks noChangeArrowheads="1"/>
          </p:cNvSpPr>
          <p:nvPr/>
        </p:nvSpPr>
        <p:spPr bwMode="auto">
          <a:xfrm>
            <a:off x="2819400" y="1"/>
            <a:ext cx="7467600" cy="7599363"/>
          </a:xfrm>
          <a:prstGeom prst="rect">
            <a:avLst/>
          </a:prstGeom>
          <a:noFill/>
          <a:ln w="9525">
            <a:noFill/>
            <a:miter lim="800000"/>
            <a:headEnd/>
            <a:tailEnd/>
          </a:ln>
          <a:effectLst/>
        </p:spPr>
        <p:txBody>
          <a:bodyPr>
            <a:spAutoFit/>
          </a:bodyPr>
          <a:lstStyle/>
          <a:p>
            <a:pPr marL="342900" indent="-342900">
              <a:lnSpc>
                <a:spcPct val="180000"/>
              </a:lnSpc>
              <a:spcBef>
                <a:spcPct val="50000"/>
              </a:spcBef>
              <a:defRPr/>
            </a:pPr>
            <a:r>
              <a:rPr lang="en-US" sz="3200">
                <a:solidFill>
                  <a:srgbClr val="990000"/>
                </a:solidFill>
                <a:effectLst>
                  <a:outerShdw blurRad="38100" dist="38100" dir="2700000" algn="tl">
                    <a:srgbClr val="C0C0C0"/>
                  </a:outerShdw>
                </a:effectLst>
                <a:latin typeface="Tahoma" pitchFamily="34" charset="0"/>
              </a:rPr>
              <a:t>Ideal Requirements </a:t>
            </a:r>
            <a:r>
              <a:rPr lang="en-US" sz="2000">
                <a:solidFill>
                  <a:srgbClr val="990000"/>
                </a:solidFill>
                <a:effectLst>
                  <a:outerShdw blurRad="38100" dist="38100" dir="2700000" algn="tl">
                    <a:srgbClr val="C0C0C0"/>
                  </a:outerShdw>
                </a:effectLst>
                <a:latin typeface="Tahoma" pitchFamily="34" charset="0"/>
              </a:rPr>
              <a:t>(GROSSMAN)</a:t>
            </a:r>
          </a:p>
          <a:p>
            <a:pPr marL="342900" indent="-342900">
              <a:lnSpc>
                <a:spcPct val="150000"/>
              </a:lnSpc>
              <a:spcBef>
                <a:spcPct val="50000"/>
              </a:spcBef>
              <a:buFontTx/>
              <a:buAutoNum type="arabicPeriod"/>
              <a:defRPr/>
            </a:pPr>
            <a:r>
              <a:rPr lang="en-US" sz="3000">
                <a:effectLst>
                  <a:outerShdw blurRad="38100" dist="38100" dir="2700000" algn="tl">
                    <a:srgbClr val="C0C0C0"/>
                  </a:outerShdw>
                </a:effectLst>
                <a:latin typeface="Times New Roman" pitchFamily="18" charset="0"/>
              </a:rPr>
              <a:t>It should be tacky when mixed to provide good adhesion between the filling material and canal wall when set.  .</a:t>
            </a:r>
          </a:p>
          <a:p>
            <a:pPr marL="342900" indent="-342900">
              <a:spcBef>
                <a:spcPct val="50000"/>
              </a:spcBef>
              <a:buFontTx/>
              <a:buAutoNum type="arabicPeriod"/>
              <a:defRPr/>
            </a:pPr>
            <a:r>
              <a:rPr lang="en-US" sz="3000">
                <a:solidFill>
                  <a:schemeClr val="tx2"/>
                </a:solidFill>
                <a:effectLst>
                  <a:outerShdw blurRad="38100" dist="38100" dir="2700000" algn="tl">
                    <a:srgbClr val="C0C0C0"/>
                  </a:outerShdw>
                </a:effectLst>
                <a:latin typeface="Times New Roman" pitchFamily="18" charset="0"/>
              </a:rPr>
              <a:t>It should provide an excellent seal apically and laterally (hermetic seal)</a:t>
            </a:r>
          </a:p>
          <a:p>
            <a:pPr marL="342900" indent="-342900">
              <a:spcBef>
                <a:spcPct val="50000"/>
              </a:spcBef>
              <a:buFontTx/>
              <a:buAutoNum type="arabicPeriod"/>
              <a:defRPr/>
            </a:pPr>
            <a:r>
              <a:rPr lang="en-US" sz="3000">
                <a:solidFill>
                  <a:schemeClr val="tx2"/>
                </a:solidFill>
                <a:effectLst>
                  <a:outerShdw blurRad="38100" dist="38100" dir="2700000" algn="tl">
                    <a:srgbClr val="C0C0C0"/>
                  </a:outerShdw>
                </a:effectLst>
                <a:latin typeface="Times New Roman" pitchFamily="18" charset="0"/>
              </a:rPr>
              <a:t>It  should be radiopaque</a:t>
            </a:r>
          </a:p>
          <a:p>
            <a:pPr marL="342900" indent="-342900">
              <a:spcBef>
                <a:spcPct val="50000"/>
              </a:spcBef>
              <a:buFontTx/>
              <a:buAutoNum type="arabicPeriod"/>
              <a:defRPr/>
            </a:pPr>
            <a:r>
              <a:rPr lang="en-US" sz="3000">
                <a:solidFill>
                  <a:schemeClr val="tx2"/>
                </a:solidFill>
                <a:effectLst>
                  <a:outerShdw blurRad="38100" dist="38100" dir="2700000" algn="tl">
                    <a:srgbClr val="C0C0C0"/>
                  </a:outerShdw>
                </a:effectLst>
                <a:latin typeface="Times New Roman" pitchFamily="18" charset="0"/>
              </a:rPr>
              <a:t>The particles  of powder should be  fine so that they can mix easily with the liquid </a:t>
            </a:r>
          </a:p>
          <a:p>
            <a:pPr marL="342900" indent="-342900">
              <a:spcBef>
                <a:spcPct val="50000"/>
              </a:spcBef>
              <a:buFontTx/>
              <a:buAutoNum type="arabicPeriod"/>
              <a:defRPr/>
            </a:pPr>
            <a:endParaRPr lang="en-US" sz="3000">
              <a:solidFill>
                <a:schemeClr val="tx2"/>
              </a:solidFill>
              <a:effectLst>
                <a:outerShdw blurRad="38100" dist="38100" dir="2700000" algn="tl">
                  <a:srgbClr val="C0C0C0"/>
                </a:outerShdw>
              </a:effectLst>
              <a:latin typeface="Times New Roman" pitchFamily="18" charset="0"/>
            </a:endParaRPr>
          </a:p>
          <a:p>
            <a:pPr marL="342900" indent="-342900">
              <a:spcBef>
                <a:spcPct val="50000"/>
              </a:spcBef>
              <a:buFontTx/>
              <a:buAutoNum type="arabicPeriod"/>
              <a:defRPr/>
            </a:pPr>
            <a:endParaRPr lang="en-US" sz="3000">
              <a:solidFill>
                <a:schemeClr val="tx2"/>
              </a:solidFill>
              <a:effectLst>
                <a:outerShdw blurRad="38100" dist="38100" dir="2700000" algn="tl">
                  <a:srgbClr val="C0C0C0"/>
                </a:outerShdw>
              </a:effectLst>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73058"/>
                                        </p:tgtEl>
                                        <p:attrNameLst>
                                          <p:attrName>style.visibility</p:attrName>
                                        </p:attrNameLst>
                                      </p:cBhvr>
                                      <p:to>
                                        <p:strVal val="visible"/>
                                      </p:to>
                                    </p:set>
                                    <p:animEffect transition="in" filter="checkerboard(across)">
                                      <p:cBhvr>
                                        <p:cTn id="7" dur="500"/>
                                        <p:tgtEl>
                                          <p:spTgt spid="173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8"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2213</Words>
  <Application>Microsoft Office PowerPoint</Application>
  <PresentationFormat>Widescreen</PresentationFormat>
  <Paragraphs>240</Paragraphs>
  <Slides>40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Arial</vt:lpstr>
      <vt:lpstr>Arial Black</vt:lpstr>
      <vt:lpstr>Calibri</vt:lpstr>
      <vt:lpstr>Calibri Light</vt:lpstr>
      <vt:lpstr>Tahoma</vt:lpstr>
      <vt:lpstr>Times New Roman</vt:lpstr>
      <vt:lpstr>Wingdings</vt:lpstr>
      <vt:lpstr>Wingdings 2</vt:lpstr>
      <vt:lpstr>Office Theme</vt:lpstr>
      <vt:lpstr>RUNGTA COLLEGE OF DENTAL SCIENCES AND RESEARCH</vt:lpstr>
      <vt:lpstr>Specific learning Objectives </vt:lpstr>
      <vt:lpstr>                     Content</vt:lpstr>
      <vt:lpstr>                 Introduction </vt:lpstr>
      <vt:lpstr>PowerPoint Presentation</vt:lpstr>
      <vt:lpstr>PowerPoint Presentation</vt:lpstr>
      <vt:lpstr>PowerPoint Presentation</vt:lpstr>
      <vt:lpstr>           FUNCTIONS</vt:lpstr>
      <vt:lpstr>PowerPoint Presentation</vt:lpstr>
      <vt:lpstr> </vt:lpstr>
      <vt:lpstr>PowerPoint Presentation</vt:lpstr>
      <vt:lpstr>PowerPoint Presentation</vt:lpstr>
      <vt:lpstr>PowerPoint Presentation</vt:lpstr>
      <vt:lpstr>PowerPoint Presentation</vt:lpstr>
      <vt:lpstr>PowerPoint Presentation</vt:lpstr>
      <vt:lpstr>ZINC OXIDE EUGENOL SEALERS (Rickert’s sealer  in 1931)</vt:lpstr>
      <vt:lpstr>        Role of each component</vt:lpstr>
      <vt:lpstr>Toxic effects of Eugenol</vt:lpstr>
      <vt:lpstr>Manipulation </vt:lpstr>
      <vt:lpstr>PowerPoint Presentation</vt:lpstr>
      <vt:lpstr>PROPERTIES OF ZINC OXIDE EUGENOL     SEALERS </vt:lpstr>
      <vt:lpstr>PowerPoint Presentation</vt:lpstr>
      <vt:lpstr>PowerPoint Presentation</vt:lpstr>
      <vt:lpstr>               Advantages : </vt:lpstr>
      <vt:lpstr>Disadvantage</vt:lpstr>
      <vt:lpstr>Procosol Radiopaque – Silver Cement </vt:lpstr>
      <vt:lpstr>PowerPoint Presentation</vt:lpstr>
      <vt:lpstr>PowerPoint Presentation</vt:lpstr>
      <vt:lpstr>ROLE OF EACH COMPONENTS</vt:lpstr>
      <vt:lpstr>PowerPoint Presentation</vt:lpstr>
      <vt:lpstr>PowerPoint Presentation</vt:lpstr>
      <vt:lpstr>          ADVANTAGES:-</vt:lpstr>
      <vt:lpstr>PowerPoint Presentation</vt:lpstr>
      <vt:lpstr>DISADVANTAGES:- </vt:lpstr>
      <vt:lpstr>     TUBLISEAL  (1961) </vt:lpstr>
      <vt:lpstr>PowerPoint Presentation</vt:lpstr>
      <vt:lpstr>PowerPoint Presentation</vt:lpstr>
      <vt:lpstr>ADVANTAGES:- </vt:lpstr>
      <vt:lpstr>PowerPoint Presentation</vt:lpstr>
      <vt:lpstr>DISADVANTAGES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RUNGTA COLLEGE OF DENTAL SCIENCES AND RESEARCH</dc:title>
  <dc:creator>disha jain</dc:creator>
  <cp:lastModifiedBy>disha jain</cp:lastModifiedBy>
  <cp:revision>1</cp:revision>
  <dcterms:created xsi:type="dcterms:W3CDTF">2023-04-19T05:45:28Z</dcterms:created>
  <dcterms:modified xsi:type="dcterms:W3CDTF">2023-04-19T05:46:52Z</dcterms:modified>
</cp:coreProperties>
</file>